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0C_FB3B93A3.xml" ContentType="application/vnd.ms-powerpoint.comments+xml"/>
  <Override PartName="/ppt/notesSlides/notesSlide1.xml" ContentType="application/vnd.openxmlformats-officedocument.presentationml.notesSlide+xml"/>
  <Override PartName="/ppt/comments/modernComment_102_226B8E2E.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07_3034AB05.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4"/>
  </p:sldMasterIdLst>
  <p:notesMasterIdLst>
    <p:notesMasterId r:id="rId22"/>
  </p:notesMasterIdLst>
  <p:sldIdLst>
    <p:sldId id="256" r:id="rId5"/>
    <p:sldId id="274" r:id="rId6"/>
    <p:sldId id="260" r:id="rId7"/>
    <p:sldId id="257" r:id="rId8"/>
    <p:sldId id="265" r:id="rId9"/>
    <p:sldId id="267" r:id="rId10"/>
    <p:sldId id="268" r:id="rId11"/>
    <p:sldId id="276" r:id="rId12"/>
    <p:sldId id="277" r:id="rId13"/>
    <p:sldId id="266" r:id="rId14"/>
    <p:sldId id="258" r:id="rId15"/>
    <p:sldId id="271" r:id="rId16"/>
    <p:sldId id="270" r:id="rId17"/>
    <p:sldId id="273" r:id="rId18"/>
    <p:sldId id="272" r:id="rId19"/>
    <p:sldId id="275" r:id="rId20"/>
    <p:sldId id="26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1FC317-3F2A-DBC0-8097-88611ECC16E1}" name="Shah, Tanvi" initials="ST" userId="S::tanvi.shah@illinois.gov::ef184693-1e83-436e-9bdd-147f7c4642e6" providerId="AD"/>
  <p188:author id="{DD6CA585-E085-FFB4-53A6-AFE994AA60B7}" name="Clifford, Kate" initials="CK" userId="S::kate.clifford@illinois.gov::c30bcb40-852b-4e91-a60d-0c903d2efc0b" providerId="AD"/>
  <p188:author id="{AE3802B0-2AE4-AF7A-B5A1-B8653466167D}" name="Johnson-McGowan, Ella" initials="JE" userId="S::ella.johnsonmcgowan@illinois.gov::8ef8c6d4-3bd7-4e08-9df2-5f68bde3f0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69E"/>
    <a:srgbClr val="757575"/>
    <a:srgbClr val="404040"/>
    <a:srgbClr val="000F9F"/>
    <a:srgbClr val="FFCD00"/>
    <a:srgbClr val="00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28188E-4F28-AE66-DC4D-E661D8733D83}" v="20" dt="2026-01-16T14:57:34.3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comments/modernComment_102_226B8E2E.xml><?xml version="1.0" encoding="utf-8"?>
<p188:cmLst xmlns:a="http://schemas.openxmlformats.org/drawingml/2006/main" xmlns:r="http://schemas.openxmlformats.org/officeDocument/2006/relationships" xmlns:p188="http://schemas.microsoft.com/office/powerpoint/2018/8/main">
  <p188:cm id="{D43B8B2F-CBE2-4163-8198-96B7595FA38A}" authorId="{AE3802B0-2AE4-AF7A-B5A1-B8653466167D}" status="resolved" created="2024-10-23T15:17:06.682" complete="100000">
    <ac:deMkLst xmlns:ac="http://schemas.microsoft.com/office/drawing/2013/main/command">
      <pc:docMk xmlns:pc="http://schemas.microsoft.com/office/powerpoint/2013/main/command"/>
      <pc:sldMk xmlns:pc="http://schemas.microsoft.com/office/powerpoint/2013/main/command" cId="577474094" sldId="258"/>
      <ac:spMk id="11" creationId="{73B4E80E-1AE8-A38C-F7B3-F968CDDBC664}"/>
    </ac:deMkLst>
    <p188:txBody>
      <a:bodyPr/>
      <a:lstStyle/>
      <a:p>
        <a:r>
          <a:rPr lang="en-US"/>
          <a:t>Portal eligibility is not contingent upon training completion.  It was a point of confusion with FEJA grantees that they should register their applicants upon enrollment. </a:t>
        </a:r>
      </a:p>
    </p188:txBody>
  </p188:cm>
  <p188:cm id="{2FDF9A5B-B2B1-413C-B76C-D885DE52CB4F}" authorId="{DD6CA585-E085-FFB4-53A6-AFE994AA60B7}" status="resolved" created="2024-10-28T15:11:08.815" complete="100000">
    <ac:deMkLst xmlns:ac="http://schemas.microsoft.com/office/drawing/2013/main/command">
      <pc:docMk xmlns:pc="http://schemas.microsoft.com/office/powerpoint/2013/main/command"/>
      <pc:sldMk xmlns:pc="http://schemas.microsoft.com/office/powerpoint/2013/main/command" cId="577474094" sldId="258"/>
      <ac:spMk id="11" creationId="{73B4E80E-1AE8-A38C-F7B3-F968CDDBC664}"/>
    </ac:deMkLst>
    <p188:txBody>
      <a:bodyPr/>
      <a:lstStyle/>
      <a:p>
        <a:r>
          <a:rPr lang="en-US"/>
          <a:t>[@Johnson-McGowan, Ella] I made this a link, does that mess with your flow?</a:t>
        </a:r>
      </a:p>
    </p188:txBody>
  </p188:cm>
</p188:cmLst>
</file>

<file path=ppt/comments/modernComment_107_3034AB05.xml><?xml version="1.0" encoding="utf-8"?>
<p188:cmLst xmlns:a="http://schemas.openxmlformats.org/drawingml/2006/main" xmlns:r="http://schemas.openxmlformats.org/officeDocument/2006/relationships" xmlns:p188="http://schemas.microsoft.com/office/powerpoint/2018/8/main">
  <p188:cm id="{AFAB0A34-5AF0-4F1B-89C4-00F16A0599E2}" authorId="{2C1FC317-3F2A-DBC0-8097-88611ECC16E1}" status="resolved" created="2024-10-25T20:18:25.114" complete="100000">
    <pc:sldMkLst xmlns:pc="http://schemas.microsoft.com/office/powerpoint/2013/main/command">
      <pc:docMk/>
      <pc:sldMk cId="808758021" sldId="263"/>
    </pc:sldMkLst>
    <p188:txBody>
      <a:bodyPr/>
      <a:lstStyle/>
      <a:p>
        <a:r>
          <a:rPr lang="en-US"/>
          <a:t>In addition to questions, ask training providers to reach out if they have feedback on other resources they would like to see on the portal or other improvements we can make to better support them.</a:t>
        </a:r>
      </a:p>
    </p188:txBody>
    <p188:extLst>
      <p:ext xmlns:p="http://schemas.openxmlformats.org/presentationml/2006/main" uri="{57CB4572-C831-44C2-8A1C-0ADB6CCDFE69}">
        <p223:reactions xmlns:p223="http://schemas.microsoft.com/office/powerpoint/2022/03/main">
          <p223:rxn type="👍">
            <p223:instance time="2024-10-28T15:18:59.154" authorId="{DD6CA585-E085-FFB4-53A6-AFE994AA60B7}"/>
          </p223:rxn>
        </p223:reactions>
      </p:ext>
    </p188:extLst>
  </p188:cm>
</p188:cmLst>
</file>

<file path=ppt/comments/modernComment_10C_FB3B93A3.xml><?xml version="1.0" encoding="utf-8"?>
<p188:cmLst xmlns:a="http://schemas.openxmlformats.org/drawingml/2006/main" xmlns:r="http://schemas.openxmlformats.org/officeDocument/2006/relationships" xmlns:p188="http://schemas.microsoft.com/office/powerpoint/2018/8/main">
  <p188:cm id="{2D7A1091-CE28-4C19-980E-8FD52F5B4E8C}" authorId="{2C1FC317-3F2A-DBC0-8097-88611ECC16E1}" status="resolved" created="2024-10-25T19:35:32.661" complete="100000">
    <ac:txMkLst xmlns:ac="http://schemas.microsoft.com/office/drawing/2013/main/command">
      <pc:docMk xmlns:pc="http://schemas.microsoft.com/office/powerpoint/2013/main/command"/>
      <pc:sldMk xmlns:pc="http://schemas.microsoft.com/office/powerpoint/2013/main/command" cId="4214985635" sldId="268"/>
      <ac:spMk id="3" creationId="{B4703C54-A043-D04B-BD92-CE07EB092988}"/>
      <ac:txMk cp="61" len="386">
        <ac:context len="458" hash="3886833770"/>
      </ac:txMk>
    </ac:txMkLst>
    <p188:pos x="1581150" y="2219325"/>
    <p188:txBody>
      <a:bodyPr/>
      <a:lstStyle/>
      <a:p>
        <a:r>
          <a:rPr lang="en-US"/>
          <a:t>This might be easier to read as a bulleted list of the qualifying CEJA programs vs. FEJA programs. </a:t>
        </a:r>
      </a:p>
    </p188:txBody>
    <p188:extLst>
      <p:ext xmlns:p="http://schemas.openxmlformats.org/presentationml/2006/main" uri="{57CB4572-C831-44C2-8A1C-0ADB6CCDFE69}">
        <p223:reactions xmlns:p223="http://schemas.microsoft.com/office/powerpoint/2022/03/main">
          <p223:rxn type="👍">
            <p223:instance time="2024-10-28T19:07:35.078" authorId="{AE3802B0-2AE4-AF7A-B5A1-B8653466167D}"/>
          </p223:rxn>
        </p223:reactions>
      </p:ext>
    </p188:extLst>
  </p188:cm>
  <p188:cm id="{7A044BE4-9797-4B75-93FC-F4A3306CF25E}" authorId="{2C1FC317-3F2A-DBC0-8097-88611ECC16E1}" status="resolved" created="2024-10-25T19:57:15.607" complete="100000">
    <pc:sldMkLst xmlns:pc="http://schemas.microsoft.com/office/powerpoint/2013/main/command">
      <pc:docMk/>
      <pc:sldMk cId="4214985635" sldId="268"/>
    </pc:sldMkLst>
    <p188:txBody>
      <a:bodyPr/>
      <a:lstStyle/>
      <a:p>
        <a:r>
          <a:rPr lang="en-US"/>
          <a:t>Add an EEC definition since it is used later in the presentation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D8BE3A-EA20-3146-88A2-EC7E58D55043}" type="datetimeFigureOut">
              <a:rPr lang="en-US" smtClean="0"/>
              <a:t>1/16/2026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FD636F-EAE5-F847-BE24-66FA5F37631B}" type="slidenum">
              <a:rPr lang="en-US" smtClean="0"/>
              <a:t>‹#›</a:t>
            </a:fld>
            <a:endParaRPr lang="en-US"/>
          </a:p>
        </p:txBody>
      </p:sp>
    </p:spTree>
    <p:extLst>
      <p:ext uri="{BB962C8B-B14F-4D97-AF65-F5344CB8AC3E}">
        <p14:creationId xmlns:p14="http://schemas.microsoft.com/office/powerpoint/2010/main" val="3164753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Demonstrate map </a:t>
            </a:r>
            <a:r>
              <a:rPr lang="en-US" err="1">
                <a:ea typeface="Calibri"/>
                <a:cs typeface="Calibri"/>
              </a:rPr>
              <a:t>useage</a:t>
            </a:r>
          </a:p>
        </p:txBody>
      </p:sp>
      <p:sp>
        <p:nvSpPr>
          <p:cNvPr id="4" name="Slide Number Placeholder 3"/>
          <p:cNvSpPr>
            <a:spLocks noGrp="1"/>
          </p:cNvSpPr>
          <p:nvPr>
            <p:ph type="sldNum" sz="quarter" idx="5"/>
          </p:nvPr>
        </p:nvSpPr>
        <p:spPr/>
        <p:txBody>
          <a:bodyPr/>
          <a:lstStyle/>
          <a:p>
            <a:fld id="{88FD636F-EAE5-F847-BE24-66FA5F37631B}" type="slidenum">
              <a:rPr lang="en-US" smtClean="0"/>
              <a:t>10</a:t>
            </a:fld>
            <a:endParaRPr lang="en-US"/>
          </a:p>
        </p:txBody>
      </p:sp>
    </p:spTree>
    <p:extLst>
      <p:ext uri="{BB962C8B-B14F-4D97-AF65-F5344CB8AC3E}">
        <p14:creationId xmlns:p14="http://schemas.microsoft.com/office/powerpoint/2010/main" val="899979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the perspective of job seekers, need to reframe for this perspective rather than benefits for employers. Show off the for employers page - if you are a subcontractor or a job seeker, pitch it from the example of their perspective</a:t>
            </a:r>
          </a:p>
        </p:txBody>
      </p:sp>
      <p:sp>
        <p:nvSpPr>
          <p:cNvPr id="4" name="Slide Number Placeholder 3"/>
          <p:cNvSpPr>
            <a:spLocks noGrp="1"/>
          </p:cNvSpPr>
          <p:nvPr>
            <p:ph type="sldNum" sz="quarter" idx="5"/>
          </p:nvPr>
        </p:nvSpPr>
        <p:spPr/>
        <p:txBody>
          <a:bodyPr/>
          <a:lstStyle/>
          <a:p>
            <a:fld id="{88FD636F-EAE5-F847-BE24-66FA5F37631B}" type="slidenum">
              <a:rPr lang="en-US" smtClean="0"/>
              <a:t>12</a:t>
            </a:fld>
            <a:endParaRPr lang="en-US"/>
          </a:p>
        </p:txBody>
      </p:sp>
    </p:spTree>
    <p:extLst>
      <p:ext uri="{BB962C8B-B14F-4D97-AF65-F5344CB8AC3E}">
        <p14:creationId xmlns:p14="http://schemas.microsoft.com/office/powerpoint/2010/main" val="648518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Note that some EEPs are looking to start their own business or become a contractor, eventually</a:t>
            </a:r>
          </a:p>
        </p:txBody>
      </p:sp>
      <p:sp>
        <p:nvSpPr>
          <p:cNvPr id="4" name="Slide Number Placeholder 3"/>
          <p:cNvSpPr>
            <a:spLocks noGrp="1"/>
          </p:cNvSpPr>
          <p:nvPr>
            <p:ph type="sldNum" sz="quarter" idx="5"/>
          </p:nvPr>
        </p:nvSpPr>
        <p:spPr/>
        <p:txBody>
          <a:bodyPr/>
          <a:lstStyle/>
          <a:p>
            <a:fld id="{88FD636F-EAE5-F847-BE24-66FA5F37631B}" type="slidenum">
              <a:rPr lang="en-US" smtClean="0"/>
              <a:t>13</a:t>
            </a:fld>
            <a:endParaRPr lang="en-US"/>
          </a:p>
        </p:txBody>
      </p:sp>
    </p:spTree>
    <p:extLst>
      <p:ext uri="{BB962C8B-B14F-4D97-AF65-F5344CB8AC3E}">
        <p14:creationId xmlns:p14="http://schemas.microsoft.com/office/powerpoint/2010/main" val="2685094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Highlight how the EEC list or clean energy jobs list can be used as tools to support job developers engage with companies and place their participants.</a:t>
            </a:r>
          </a:p>
        </p:txBody>
      </p:sp>
      <p:sp>
        <p:nvSpPr>
          <p:cNvPr id="4" name="Slide Number Placeholder 3"/>
          <p:cNvSpPr>
            <a:spLocks noGrp="1"/>
          </p:cNvSpPr>
          <p:nvPr>
            <p:ph type="sldNum" sz="quarter" idx="5"/>
          </p:nvPr>
        </p:nvSpPr>
        <p:spPr/>
        <p:txBody>
          <a:bodyPr/>
          <a:lstStyle/>
          <a:p>
            <a:fld id="{88FD636F-EAE5-F847-BE24-66FA5F37631B}" type="slidenum">
              <a:rPr lang="en-US" smtClean="0"/>
              <a:t>14</a:t>
            </a:fld>
            <a:endParaRPr lang="en-US"/>
          </a:p>
        </p:txBody>
      </p:sp>
    </p:spTree>
    <p:extLst>
      <p:ext uri="{BB962C8B-B14F-4D97-AF65-F5344CB8AC3E}">
        <p14:creationId xmlns:p14="http://schemas.microsoft.com/office/powerpoint/2010/main" val="196677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Highlight how the EEC list or clean energy jobs list can be used as tools to support job developers engage with companies and place their participants.</a:t>
            </a:r>
          </a:p>
        </p:txBody>
      </p:sp>
      <p:sp>
        <p:nvSpPr>
          <p:cNvPr id="4" name="Slide Number Placeholder 3"/>
          <p:cNvSpPr>
            <a:spLocks noGrp="1"/>
          </p:cNvSpPr>
          <p:nvPr>
            <p:ph type="sldNum" sz="quarter" idx="5"/>
          </p:nvPr>
        </p:nvSpPr>
        <p:spPr/>
        <p:txBody>
          <a:bodyPr/>
          <a:lstStyle/>
          <a:p>
            <a:fld id="{88FD636F-EAE5-F847-BE24-66FA5F37631B}" type="slidenum">
              <a:rPr lang="en-US" smtClean="0"/>
              <a:t>15</a:t>
            </a:fld>
            <a:endParaRPr lang="en-US"/>
          </a:p>
        </p:txBody>
      </p:sp>
    </p:spTree>
    <p:extLst>
      <p:ext uri="{BB962C8B-B14F-4D97-AF65-F5344CB8AC3E}">
        <p14:creationId xmlns:p14="http://schemas.microsoft.com/office/powerpoint/2010/main" val="391521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1BE53-E22D-5D44-9083-4A1AA6DAA3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F5014A-9E32-3D46-BC83-3BC7C54C0F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953E02-8DB7-FF43-9B7C-80B23B3B8393}"/>
              </a:ext>
            </a:extLst>
          </p:cNvPr>
          <p:cNvSpPr>
            <a:spLocks noGrp="1"/>
          </p:cNvSpPr>
          <p:nvPr>
            <p:ph type="dt" sz="half" idx="10"/>
          </p:nvPr>
        </p:nvSpPr>
        <p:spPr/>
        <p:txBody>
          <a:bodyPr/>
          <a:lstStyle/>
          <a:p>
            <a:fld id="{7AD424DB-F394-F247-9851-428A83AD6B79}" type="datetime1">
              <a:rPr lang="en-US" smtClean="0"/>
              <a:t>1/16/2026</a:t>
            </a:fld>
            <a:endParaRPr lang="en-US"/>
          </a:p>
        </p:txBody>
      </p:sp>
      <p:sp>
        <p:nvSpPr>
          <p:cNvPr id="5" name="Footer Placeholder 4">
            <a:extLst>
              <a:ext uri="{FF2B5EF4-FFF2-40B4-BE49-F238E27FC236}">
                <a16:creationId xmlns:a16="http://schemas.microsoft.com/office/drawing/2014/main" id="{AE6D2DE3-C154-554F-BECE-397E7A752E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86520-8FA5-6242-9AE3-EF02B725D6F9}"/>
              </a:ext>
            </a:extLst>
          </p:cNvPr>
          <p:cNvSpPr>
            <a:spLocks noGrp="1"/>
          </p:cNvSpPr>
          <p:nvPr>
            <p:ph type="sldNum" sz="quarter" idx="12"/>
          </p:nvPr>
        </p:nvSpPr>
        <p:spPr/>
        <p:txBody>
          <a:bodyPr/>
          <a:lstStyle/>
          <a:p>
            <a:fld id="{88F567A2-FD9E-644E-A981-4FDBB6C4D4B7}" type="slidenum">
              <a:rPr lang="en-US" smtClean="0"/>
              <a:t>‹#›</a:t>
            </a:fld>
            <a:endParaRPr lang="en-US"/>
          </a:p>
        </p:txBody>
      </p:sp>
    </p:spTree>
    <p:extLst>
      <p:ext uri="{BB962C8B-B14F-4D97-AF65-F5344CB8AC3E}">
        <p14:creationId xmlns:p14="http://schemas.microsoft.com/office/powerpoint/2010/main" val="1953515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AD0B7-F87A-DC41-B065-1A5F00874B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138EE-C244-D64C-91AE-823E71AB5A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1FF169-DA92-5143-9687-1F7F1D86ECF8}"/>
              </a:ext>
            </a:extLst>
          </p:cNvPr>
          <p:cNvSpPr>
            <a:spLocks noGrp="1"/>
          </p:cNvSpPr>
          <p:nvPr>
            <p:ph type="dt" sz="half" idx="10"/>
          </p:nvPr>
        </p:nvSpPr>
        <p:spPr/>
        <p:txBody>
          <a:bodyPr/>
          <a:lstStyle/>
          <a:p>
            <a:fld id="{669E277B-EDC1-3A4B-B734-47A7EBA9B591}" type="datetime1">
              <a:rPr lang="en-US" smtClean="0"/>
              <a:t>1/16/2026</a:t>
            </a:fld>
            <a:endParaRPr lang="en-US"/>
          </a:p>
        </p:txBody>
      </p:sp>
      <p:sp>
        <p:nvSpPr>
          <p:cNvPr id="5" name="Footer Placeholder 4">
            <a:extLst>
              <a:ext uri="{FF2B5EF4-FFF2-40B4-BE49-F238E27FC236}">
                <a16:creationId xmlns:a16="http://schemas.microsoft.com/office/drawing/2014/main" id="{3F842F98-A51A-A746-A63B-DFDBF3B046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BF7589-A251-9544-8977-D4BF2B933D58}"/>
              </a:ext>
            </a:extLst>
          </p:cNvPr>
          <p:cNvSpPr>
            <a:spLocks noGrp="1"/>
          </p:cNvSpPr>
          <p:nvPr>
            <p:ph type="sldNum" sz="quarter" idx="12"/>
          </p:nvPr>
        </p:nvSpPr>
        <p:spPr/>
        <p:txBody>
          <a:bodyPr/>
          <a:lstStyle/>
          <a:p>
            <a:fld id="{88F567A2-FD9E-644E-A981-4FDBB6C4D4B7}" type="slidenum">
              <a:rPr lang="en-US" smtClean="0"/>
              <a:t>‹#›</a:t>
            </a:fld>
            <a:endParaRPr lang="en-US"/>
          </a:p>
        </p:txBody>
      </p:sp>
    </p:spTree>
    <p:extLst>
      <p:ext uri="{BB962C8B-B14F-4D97-AF65-F5344CB8AC3E}">
        <p14:creationId xmlns:p14="http://schemas.microsoft.com/office/powerpoint/2010/main" val="3591636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B6CC55-6242-554E-9829-B510A89F33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EDD951-9097-0142-A886-83EC005ECC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9FFCE8-84C5-B04C-9F1E-AB4D0D0547E2}"/>
              </a:ext>
            </a:extLst>
          </p:cNvPr>
          <p:cNvSpPr>
            <a:spLocks noGrp="1"/>
          </p:cNvSpPr>
          <p:nvPr>
            <p:ph type="dt" sz="half" idx="10"/>
          </p:nvPr>
        </p:nvSpPr>
        <p:spPr/>
        <p:txBody>
          <a:bodyPr/>
          <a:lstStyle/>
          <a:p>
            <a:fld id="{F59F19D2-0417-1842-86C7-EB6A6A5D9C92}" type="datetime1">
              <a:rPr lang="en-US" smtClean="0"/>
              <a:t>1/16/2026</a:t>
            </a:fld>
            <a:endParaRPr lang="en-US"/>
          </a:p>
        </p:txBody>
      </p:sp>
      <p:sp>
        <p:nvSpPr>
          <p:cNvPr id="5" name="Footer Placeholder 4">
            <a:extLst>
              <a:ext uri="{FF2B5EF4-FFF2-40B4-BE49-F238E27FC236}">
                <a16:creationId xmlns:a16="http://schemas.microsoft.com/office/drawing/2014/main" id="{2CAA6A10-35C3-4C45-89C9-1E9A231154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AED43-6CF6-BF45-8AB5-AF2519B7B8A8}"/>
              </a:ext>
            </a:extLst>
          </p:cNvPr>
          <p:cNvSpPr>
            <a:spLocks noGrp="1"/>
          </p:cNvSpPr>
          <p:nvPr>
            <p:ph type="sldNum" sz="quarter" idx="12"/>
          </p:nvPr>
        </p:nvSpPr>
        <p:spPr/>
        <p:txBody>
          <a:bodyPr/>
          <a:lstStyle/>
          <a:p>
            <a:fld id="{88F567A2-FD9E-644E-A981-4FDBB6C4D4B7}" type="slidenum">
              <a:rPr lang="en-US" smtClean="0"/>
              <a:t>‹#›</a:t>
            </a:fld>
            <a:endParaRPr lang="en-US"/>
          </a:p>
        </p:txBody>
      </p:sp>
    </p:spTree>
    <p:extLst>
      <p:ext uri="{BB962C8B-B14F-4D97-AF65-F5344CB8AC3E}">
        <p14:creationId xmlns:p14="http://schemas.microsoft.com/office/powerpoint/2010/main" val="3948765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153B4-87E2-464F-A1F1-1F98088C7A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0A8629-06E7-6942-B790-DF35816FB8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C5C07C-E4A3-D74E-918F-916A723EEE4D}"/>
              </a:ext>
            </a:extLst>
          </p:cNvPr>
          <p:cNvSpPr>
            <a:spLocks noGrp="1"/>
          </p:cNvSpPr>
          <p:nvPr>
            <p:ph type="dt" sz="half" idx="10"/>
          </p:nvPr>
        </p:nvSpPr>
        <p:spPr/>
        <p:txBody>
          <a:bodyPr/>
          <a:lstStyle/>
          <a:p>
            <a:fld id="{E1AEA2D0-7DE3-CE4E-8513-9A0F92FDDB7F}" type="datetime1">
              <a:rPr lang="en-US" smtClean="0"/>
              <a:t>1/16/2026</a:t>
            </a:fld>
            <a:endParaRPr lang="en-US"/>
          </a:p>
        </p:txBody>
      </p:sp>
      <p:sp>
        <p:nvSpPr>
          <p:cNvPr id="5" name="Footer Placeholder 4">
            <a:extLst>
              <a:ext uri="{FF2B5EF4-FFF2-40B4-BE49-F238E27FC236}">
                <a16:creationId xmlns:a16="http://schemas.microsoft.com/office/drawing/2014/main" id="{C0237B0C-0D59-5144-8E74-24818453E7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A54D8B-98B0-574A-A457-8F339FB09240}"/>
              </a:ext>
            </a:extLst>
          </p:cNvPr>
          <p:cNvSpPr>
            <a:spLocks noGrp="1"/>
          </p:cNvSpPr>
          <p:nvPr>
            <p:ph type="sldNum" sz="quarter" idx="12"/>
          </p:nvPr>
        </p:nvSpPr>
        <p:spPr/>
        <p:txBody>
          <a:bodyPr/>
          <a:lstStyle/>
          <a:p>
            <a:fld id="{88F567A2-FD9E-644E-A981-4FDBB6C4D4B7}" type="slidenum">
              <a:rPr lang="en-US" smtClean="0"/>
              <a:t>‹#›</a:t>
            </a:fld>
            <a:endParaRPr lang="en-US"/>
          </a:p>
        </p:txBody>
      </p:sp>
    </p:spTree>
    <p:extLst>
      <p:ext uri="{BB962C8B-B14F-4D97-AF65-F5344CB8AC3E}">
        <p14:creationId xmlns:p14="http://schemas.microsoft.com/office/powerpoint/2010/main" val="2339409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0FBC2-4456-F849-BA74-6DDFC7242A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79622E-8477-8B46-8B6B-E012CCDCE0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04301E-DEEE-D841-9E6C-8D1B7CD08B98}"/>
              </a:ext>
            </a:extLst>
          </p:cNvPr>
          <p:cNvSpPr>
            <a:spLocks noGrp="1"/>
          </p:cNvSpPr>
          <p:nvPr>
            <p:ph type="dt" sz="half" idx="10"/>
          </p:nvPr>
        </p:nvSpPr>
        <p:spPr/>
        <p:txBody>
          <a:bodyPr/>
          <a:lstStyle/>
          <a:p>
            <a:fld id="{DDCECA6A-ACBC-E64B-8803-831181C69435}" type="datetime1">
              <a:rPr lang="en-US" smtClean="0"/>
              <a:t>1/16/2026</a:t>
            </a:fld>
            <a:endParaRPr lang="en-US"/>
          </a:p>
        </p:txBody>
      </p:sp>
      <p:sp>
        <p:nvSpPr>
          <p:cNvPr id="5" name="Footer Placeholder 4">
            <a:extLst>
              <a:ext uri="{FF2B5EF4-FFF2-40B4-BE49-F238E27FC236}">
                <a16:creationId xmlns:a16="http://schemas.microsoft.com/office/drawing/2014/main" id="{5EF6027D-4B4B-2C45-8581-699ED11E97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1E6CD-1ED3-A74A-BF31-7C2EEEEAF5ED}"/>
              </a:ext>
            </a:extLst>
          </p:cNvPr>
          <p:cNvSpPr>
            <a:spLocks noGrp="1"/>
          </p:cNvSpPr>
          <p:nvPr>
            <p:ph type="sldNum" sz="quarter" idx="12"/>
          </p:nvPr>
        </p:nvSpPr>
        <p:spPr/>
        <p:txBody>
          <a:bodyPr/>
          <a:lstStyle/>
          <a:p>
            <a:fld id="{88F567A2-FD9E-644E-A981-4FDBB6C4D4B7}" type="slidenum">
              <a:rPr lang="en-US" smtClean="0"/>
              <a:t>‹#›</a:t>
            </a:fld>
            <a:endParaRPr lang="en-US"/>
          </a:p>
        </p:txBody>
      </p:sp>
    </p:spTree>
    <p:extLst>
      <p:ext uri="{BB962C8B-B14F-4D97-AF65-F5344CB8AC3E}">
        <p14:creationId xmlns:p14="http://schemas.microsoft.com/office/powerpoint/2010/main" val="534610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51626-7DB9-084D-8F16-F5590D6C45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A3EB1E-8BDE-BA41-85AA-912DD9EB1E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4C69AE-5B23-484D-ABB8-CAF47FD626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0C61D8-375F-AE48-BF36-43A784BFC3A6}"/>
              </a:ext>
            </a:extLst>
          </p:cNvPr>
          <p:cNvSpPr>
            <a:spLocks noGrp="1"/>
          </p:cNvSpPr>
          <p:nvPr>
            <p:ph type="dt" sz="half" idx="10"/>
          </p:nvPr>
        </p:nvSpPr>
        <p:spPr/>
        <p:txBody>
          <a:bodyPr/>
          <a:lstStyle/>
          <a:p>
            <a:fld id="{7F9BE030-E6E7-C34E-A4B8-C742CCC9D907}" type="datetime1">
              <a:rPr lang="en-US" smtClean="0"/>
              <a:t>1/16/2026</a:t>
            </a:fld>
            <a:endParaRPr lang="en-US"/>
          </a:p>
        </p:txBody>
      </p:sp>
      <p:sp>
        <p:nvSpPr>
          <p:cNvPr id="6" name="Footer Placeholder 5">
            <a:extLst>
              <a:ext uri="{FF2B5EF4-FFF2-40B4-BE49-F238E27FC236}">
                <a16:creationId xmlns:a16="http://schemas.microsoft.com/office/drawing/2014/main" id="{85186A79-9DDD-0E4E-8425-D79F548E0E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A7A1D7-462E-B446-92D2-8D617C712EAE}"/>
              </a:ext>
            </a:extLst>
          </p:cNvPr>
          <p:cNvSpPr>
            <a:spLocks noGrp="1"/>
          </p:cNvSpPr>
          <p:nvPr>
            <p:ph type="sldNum" sz="quarter" idx="12"/>
          </p:nvPr>
        </p:nvSpPr>
        <p:spPr/>
        <p:txBody>
          <a:bodyPr/>
          <a:lstStyle/>
          <a:p>
            <a:fld id="{88F567A2-FD9E-644E-A981-4FDBB6C4D4B7}" type="slidenum">
              <a:rPr lang="en-US" smtClean="0"/>
              <a:t>‹#›</a:t>
            </a:fld>
            <a:endParaRPr lang="en-US"/>
          </a:p>
        </p:txBody>
      </p:sp>
    </p:spTree>
    <p:extLst>
      <p:ext uri="{BB962C8B-B14F-4D97-AF65-F5344CB8AC3E}">
        <p14:creationId xmlns:p14="http://schemas.microsoft.com/office/powerpoint/2010/main" val="3395216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58726-7063-AF45-A1D8-52F04B7CAA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7C94AE-AF16-7041-823D-2053406A30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441FEC-0E9F-5749-9D2A-F3F8B52DAD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78C2F5-8CF4-6B40-8B94-740E3A9A14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8F88C-7823-094B-96AD-D83852C2D1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91F62F-540E-7C4A-8A50-667D9EBDCA26}"/>
              </a:ext>
            </a:extLst>
          </p:cNvPr>
          <p:cNvSpPr>
            <a:spLocks noGrp="1"/>
          </p:cNvSpPr>
          <p:nvPr>
            <p:ph type="dt" sz="half" idx="10"/>
          </p:nvPr>
        </p:nvSpPr>
        <p:spPr/>
        <p:txBody>
          <a:bodyPr/>
          <a:lstStyle/>
          <a:p>
            <a:fld id="{47056542-A462-F243-848C-04C1ACB8DEAB}" type="datetime1">
              <a:rPr lang="en-US" smtClean="0"/>
              <a:t>1/16/2026</a:t>
            </a:fld>
            <a:endParaRPr lang="en-US"/>
          </a:p>
        </p:txBody>
      </p:sp>
      <p:sp>
        <p:nvSpPr>
          <p:cNvPr id="8" name="Footer Placeholder 7">
            <a:extLst>
              <a:ext uri="{FF2B5EF4-FFF2-40B4-BE49-F238E27FC236}">
                <a16:creationId xmlns:a16="http://schemas.microsoft.com/office/drawing/2014/main" id="{32309B1D-A722-8A43-8EBB-0506342D2A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5D5902-067D-6A4D-BCFF-F4D24103D8E7}"/>
              </a:ext>
            </a:extLst>
          </p:cNvPr>
          <p:cNvSpPr>
            <a:spLocks noGrp="1"/>
          </p:cNvSpPr>
          <p:nvPr>
            <p:ph type="sldNum" sz="quarter" idx="12"/>
          </p:nvPr>
        </p:nvSpPr>
        <p:spPr/>
        <p:txBody>
          <a:bodyPr/>
          <a:lstStyle/>
          <a:p>
            <a:fld id="{88F567A2-FD9E-644E-A981-4FDBB6C4D4B7}" type="slidenum">
              <a:rPr lang="en-US" smtClean="0"/>
              <a:t>‹#›</a:t>
            </a:fld>
            <a:endParaRPr lang="en-US"/>
          </a:p>
        </p:txBody>
      </p:sp>
    </p:spTree>
    <p:extLst>
      <p:ext uri="{BB962C8B-B14F-4D97-AF65-F5344CB8AC3E}">
        <p14:creationId xmlns:p14="http://schemas.microsoft.com/office/powerpoint/2010/main" val="2821235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CF3AB-4826-9541-92BE-A06CDC23E2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2EBBBA-CFAE-E543-A664-8F0BAA45DBAC}"/>
              </a:ext>
            </a:extLst>
          </p:cNvPr>
          <p:cNvSpPr>
            <a:spLocks noGrp="1"/>
          </p:cNvSpPr>
          <p:nvPr>
            <p:ph type="dt" sz="half" idx="10"/>
          </p:nvPr>
        </p:nvSpPr>
        <p:spPr/>
        <p:txBody>
          <a:bodyPr/>
          <a:lstStyle/>
          <a:p>
            <a:fld id="{7F38BFA7-B7EA-7446-A495-F9A1F2233EDD}" type="datetime1">
              <a:rPr lang="en-US" smtClean="0"/>
              <a:t>1/16/2026</a:t>
            </a:fld>
            <a:endParaRPr lang="en-US"/>
          </a:p>
        </p:txBody>
      </p:sp>
      <p:sp>
        <p:nvSpPr>
          <p:cNvPr id="4" name="Footer Placeholder 3">
            <a:extLst>
              <a:ext uri="{FF2B5EF4-FFF2-40B4-BE49-F238E27FC236}">
                <a16:creationId xmlns:a16="http://schemas.microsoft.com/office/drawing/2014/main" id="{B86C51AD-858B-E84B-8370-284C3F6CE9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CA52E2-66FF-F049-8CD1-158E36C66996}"/>
              </a:ext>
            </a:extLst>
          </p:cNvPr>
          <p:cNvSpPr>
            <a:spLocks noGrp="1"/>
          </p:cNvSpPr>
          <p:nvPr>
            <p:ph type="sldNum" sz="quarter" idx="12"/>
          </p:nvPr>
        </p:nvSpPr>
        <p:spPr/>
        <p:txBody>
          <a:bodyPr/>
          <a:lstStyle/>
          <a:p>
            <a:fld id="{88F567A2-FD9E-644E-A981-4FDBB6C4D4B7}" type="slidenum">
              <a:rPr lang="en-US" smtClean="0"/>
              <a:t>‹#›</a:t>
            </a:fld>
            <a:endParaRPr lang="en-US"/>
          </a:p>
        </p:txBody>
      </p:sp>
    </p:spTree>
    <p:extLst>
      <p:ext uri="{BB962C8B-B14F-4D97-AF65-F5344CB8AC3E}">
        <p14:creationId xmlns:p14="http://schemas.microsoft.com/office/powerpoint/2010/main" val="230253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BBC5E-ABB2-764C-BADD-1332B2FD69B7}"/>
              </a:ext>
            </a:extLst>
          </p:cNvPr>
          <p:cNvSpPr>
            <a:spLocks noGrp="1"/>
          </p:cNvSpPr>
          <p:nvPr>
            <p:ph type="dt" sz="half" idx="10"/>
          </p:nvPr>
        </p:nvSpPr>
        <p:spPr/>
        <p:txBody>
          <a:bodyPr/>
          <a:lstStyle/>
          <a:p>
            <a:fld id="{4B832F1C-B3B9-4341-89F3-0F6E1BF86C1F}" type="datetime1">
              <a:rPr lang="en-US" smtClean="0"/>
              <a:t>1/16/2026</a:t>
            </a:fld>
            <a:endParaRPr lang="en-US"/>
          </a:p>
        </p:txBody>
      </p:sp>
      <p:sp>
        <p:nvSpPr>
          <p:cNvPr id="3" name="Footer Placeholder 2">
            <a:extLst>
              <a:ext uri="{FF2B5EF4-FFF2-40B4-BE49-F238E27FC236}">
                <a16:creationId xmlns:a16="http://schemas.microsoft.com/office/drawing/2014/main" id="{31E01793-1E9F-604B-BFAB-DB9ACB25C4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1511CD-F7D2-C542-BC14-70C2D8544FD4}"/>
              </a:ext>
            </a:extLst>
          </p:cNvPr>
          <p:cNvSpPr>
            <a:spLocks noGrp="1"/>
          </p:cNvSpPr>
          <p:nvPr>
            <p:ph type="sldNum" sz="quarter" idx="12"/>
          </p:nvPr>
        </p:nvSpPr>
        <p:spPr/>
        <p:txBody>
          <a:bodyPr/>
          <a:lstStyle/>
          <a:p>
            <a:fld id="{88F567A2-FD9E-644E-A981-4FDBB6C4D4B7}" type="slidenum">
              <a:rPr lang="en-US" smtClean="0"/>
              <a:t>‹#›</a:t>
            </a:fld>
            <a:endParaRPr lang="en-US"/>
          </a:p>
        </p:txBody>
      </p:sp>
    </p:spTree>
    <p:extLst>
      <p:ext uri="{BB962C8B-B14F-4D97-AF65-F5344CB8AC3E}">
        <p14:creationId xmlns:p14="http://schemas.microsoft.com/office/powerpoint/2010/main" val="3028763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A3C92-99BE-D546-BE10-0EC5C646E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BE385B-4D8C-F549-A391-14063088D0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F2A8EF-9414-A642-8B4E-382FCEE684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879C3F-D2A8-6940-9819-D5F7E2F913C7}"/>
              </a:ext>
            </a:extLst>
          </p:cNvPr>
          <p:cNvSpPr>
            <a:spLocks noGrp="1"/>
          </p:cNvSpPr>
          <p:nvPr>
            <p:ph type="dt" sz="half" idx="10"/>
          </p:nvPr>
        </p:nvSpPr>
        <p:spPr/>
        <p:txBody>
          <a:bodyPr/>
          <a:lstStyle/>
          <a:p>
            <a:fld id="{F3ED272B-5A12-7B46-A16D-63D32508C536}" type="datetime1">
              <a:rPr lang="en-US" smtClean="0"/>
              <a:t>1/16/2026</a:t>
            </a:fld>
            <a:endParaRPr lang="en-US"/>
          </a:p>
        </p:txBody>
      </p:sp>
      <p:sp>
        <p:nvSpPr>
          <p:cNvPr id="6" name="Footer Placeholder 5">
            <a:extLst>
              <a:ext uri="{FF2B5EF4-FFF2-40B4-BE49-F238E27FC236}">
                <a16:creationId xmlns:a16="http://schemas.microsoft.com/office/drawing/2014/main" id="{C9477CF9-B58B-6748-A101-F21FC52EA7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1D7BCE-94E7-7C45-A003-6DBF386C05F5}"/>
              </a:ext>
            </a:extLst>
          </p:cNvPr>
          <p:cNvSpPr>
            <a:spLocks noGrp="1"/>
          </p:cNvSpPr>
          <p:nvPr>
            <p:ph type="sldNum" sz="quarter" idx="12"/>
          </p:nvPr>
        </p:nvSpPr>
        <p:spPr/>
        <p:txBody>
          <a:bodyPr/>
          <a:lstStyle/>
          <a:p>
            <a:fld id="{88F567A2-FD9E-644E-A981-4FDBB6C4D4B7}" type="slidenum">
              <a:rPr lang="en-US" smtClean="0"/>
              <a:t>‹#›</a:t>
            </a:fld>
            <a:endParaRPr lang="en-US"/>
          </a:p>
        </p:txBody>
      </p:sp>
    </p:spTree>
    <p:extLst>
      <p:ext uri="{BB962C8B-B14F-4D97-AF65-F5344CB8AC3E}">
        <p14:creationId xmlns:p14="http://schemas.microsoft.com/office/powerpoint/2010/main" val="2173002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9B20B-D35F-B04B-B9D8-7E24EBDC35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D2ECCC-BCF9-CD4B-8090-F94A17EB6E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47F3E4-E21B-AD4A-ADB2-B1D33CCD41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3A549A-3B8A-BB4C-A72A-A13B4D68D583}"/>
              </a:ext>
            </a:extLst>
          </p:cNvPr>
          <p:cNvSpPr>
            <a:spLocks noGrp="1"/>
          </p:cNvSpPr>
          <p:nvPr>
            <p:ph type="dt" sz="half" idx="10"/>
          </p:nvPr>
        </p:nvSpPr>
        <p:spPr/>
        <p:txBody>
          <a:bodyPr/>
          <a:lstStyle/>
          <a:p>
            <a:fld id="{B937FCDE-E333-1C42-819A-006B370F5BE9}" type="datetime1">
              <a:rPr lang="en-US" smtClean="0"/>
              <a:t>1/16/2026</a:t>
            </a:fld>
            <a:endParaRPr lang="en-US"/>
          </a:p>
        </p:txBody>
      </p:sp>
      <p:sp>
        <p:nvSpPr>
          <p:cNvPr id="6" name="Footer Placeholder 5">
            <a:extLst>
              <a:ext uri="{FF2B5EF4-FFF2-40B4-BE49-F238E27FC236}">
                <a16:creationId xmlns:a16="http://schemas.microsoft.com/office/drawing/2014/main" id="{86CD507F-B536-AF48-8DA9-D70C61BC9B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774A4C-30C5-0346-90AE-710EA477E99F}"/>
              </a:ext>
            </a:extLst>
          </p:cNvPr>
          <p:cNvSpPr>
            <a:spLocks noGrp="1"/>
          </p:cNvSpPr>
          <p:nvPr>
            <p:ph type="sldNum" sz="quarter" idx="12"/>
          </p:nvPr>
        </p:nvSpPr>
        <p:spPr/>
        <p:txBody>
          <a:bodyPr/>
          <a:lstStyle/>
          <a:p>
            <a:fld id="{88F567A2-FD9E-644E-A981-4FDBB6C4D4B7}" type="slidenum">
              <a:rPr lang="en-US" smtClean="0"/>
              <a:t>‹#›</a:t>
            </a:fld>
            <a:endParaRPr lang="en-US"/>
          </a:p>
        </p:txBody>
      </p:sp>
    </p:spTree>
    <p:extLst>
      <p:ext uri="{BB962C8B-B14F-4D97-AF65-F5344CB8AC3E}">
        <p14:creationId xmlns:p14="http://schemas.microsoft.com/office/powerpoint/2010/main" val="153080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14717D-1AB7-6640-A462-275AD82A38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AAD97D-C97F-944B-B9EE-BB62CFCE64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BA4928-08AE-3547-B55A-FA926644D5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9D418-4F51-1146-84E1-D98949BB157B}" type="datetime1">
              <a:rPr lang="en-US" smtClean="0"/>
              <a:t>1/16/2026</a:t>
            </a:fld>
            <a:endParaRPr lang="en-US"/>
          </a:p>
        </p:txBody>
      </p:sp>
      <p:sp>
        <p:nvSpPr>
          <p:cNvPr id="5" name="Footer Placeholder 4">
            <a:extLst>
              <a:ext uri="{FF2B5EF4-FFF2-40B4-BE49-F238E27FC236}">
                <a16:creationId xmlns:a16="http://schemas.microsoft.com/office/drawing/2014/main" id="{72B32DF4-C0B5-BF4E-AD51-B4A0D72965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4D097F-E6C7-3740-9BF9-18E5019735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F567A2-FD9E-644E-A981-4FDBB6C4D4B7}" type="slidenum">
              <a:rPr lang="en-US" smtClean="0"/>
              <a:t>‹#›</a:t>
            </a:fld>
            <a:endParaRPr lang="en-US"/>
          </a:p>
        </p:txBody>
      </p:sp>
    </p:spTree>
    <p:extLst>
      <p:ext uri="{BB962C8B-B14F-4D97-AF65-F5344CB8AC3E}">
        <p14:creationId xmlns:p14="http://schemas.microsoft.com/office/powerpoint/2010/main" val="1718481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energyequity.illinois.gov/"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02_226B8E2E.xml"/><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hyperlink" Target="https://energyequity.illinois.gov/resources/equity-investment-eligible-community-map.html#map-target" TargetMode="External"/><Relationship Id="rId5" Type="http://schemas.openxmlformats.org/officeDocument/2006/relationships/hyperlink" Target="https://energyequity.illinois.gov/job-seekers.html" TargetMode="Externa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hyperlink" Target="https://app.smartsheet.com/b/form/4e3bf9f0a63e4cb8b77c05c27c3dcc1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8.jpe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hyperlink" Target="https://app.smartsheet.com/b/form/a662d496abad4207b2778754aa19c7ff"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jpeg"/><Relationship Id="rId7" Type="http://schemas.openxmlformats.org/officeDocument/2006/relationships/image" Target="../media/image12.png"/><Relationship Id="rId2" Type="http://schemas.microsoft.com/office/2018/10/relationships/comments" Target="../comments/modernComment_107_3034AB05.xml"/><Relationship Id="rId1" Type="http://schemas.openxmlformats.org/officeDocument/2006/relationships/slideLayout" Target="../slideLayouts/slideLayout9.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microsoft.com/office/2018/10/relationships/comments" Target="../comments/modernComment_10C_FB3B93A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6D55C-EC48-6B49-90D5-D104DFEA2C79}"/>
              </a:ext>
            </a:extLst>
          </p:cNvPr>
          <p:cNvSpPr>
            <a:spLocks noGrp="1"/>
          </p:cNvSpPr>
          <p:nvPr>
            <p:ph type="title"/>
          </p:nvPr>
        </p:nvSpPr>
        <p:spPr/>
        <p:txBody>
          <a:bodyPr>
            <a:normAutofit/>
          </a:bodyPr>
          <a:lstStyle/>
          <a:p>
            <a:r>
              <a:rPr lang="en-US" b="1">
                <a:solidFill>
                  <a:srgbClr val="000F9F"/>
                </a:solidFill>
                <a:latin typeface="Cambria" panose="02040503050406030204" pitchFamily="18" charset="0"/>
              </a:rPr>
              <a:t>Title</a:t>
            </a:r>
          </a:p>
        </p:txBody>
      </p:sp>
      <p:sp>
        <p:nvSpPr>
          <p:cNvPr id="3" name="Subtitle 2">
            <a:extLst>
              <a:ext uri="{FF2B5EF4-FFF2-40B4-BE49-F238E27FC236}">
                <a16:creationId xmlns:a16="http://schemas.microsoft.com/office/drawing/2014/main" id="{4503B8C6-A0F0-9744-BBA7-A6CD8C2FD144}"/>
              </a:ext>
            </a:extLst>
          </p:cNvPr>
          <p:cNvSpPr>
            <a:spLocks noGrp="1"/>
          </p:cNvSpPr>
          <p:nvPr>
            <p:ph idx="1"/>
          </p:nvPr>
        </p:nvSpPr>
        <p:spPr/>
        <p:txBody>
          <a:bodyPr>
            <a:normAutofit/>
          </a:bodyPr>
          <a:lstStyle/>
          <a:p>
            <a:r>
              <a:rPr lang="en-US" sz="3200" b="1">
                <a:solidFill>
                  <a:srgbClr val="757575"/>
                </a:solidFill>
                <a:latin typeface="Cambria" panose="02040503050406030204" pitchFamily="18" charset="0"/>
              </a:rPr>
              <a:t>subtitle</a:t>
            </a:r>
          </a:p>
        </p:txBody>
      </p:sp>
      <p:pic>
        <p:nvPicPr>
          <p:cNvPr id="6" name="Picture 5">
            <a:extLst>
              <a:ext uri="{FF2B5EF4-FFF2-40B4-BE49-F238E27FC236}">
                <a16:creationId xmlns:a16="http://schemas.microsoft.com/office/drawing/2014/main" id="{696DDF1D-6DFB-BA41-B09D-D5474CCEF0C1}"/>
              </a:ext>
            </a:extLst>
          </p:cNvPr>
          <p:cNvPicPr>
            <a:picLocks noChangeAspect="1"/>
          </p:cNvPicPr>
          <p:nvPr/>
        </p:nvPicPr>
        <p:blipFill>
          <a:blip r:embed="rId2"/>
          <a:stretch>
            <a:fillRect/>
          </a:stretch>
        </p:blipFill>
        <p:spPr>
          <a:xfrm>
            <a:off x="0" y="188844"/>
            <a:ext cx="12192000" cy="3488634"/>
          </a:xfrm>
          <a:prstGeom prst="rect">
            <a:avLst/>
          </a:prstGeom>
        </p:spPr>
      </p:pic>
      <p:sp>
        <p:nvSpPr>
          <p:cNvPr id="5" name="Title 1">
            <a:extLst>
              <a:ext uri="{FF2B5EF4-FFF2-40B4-BE49-F238E27FC236}">
                <a16:creationId xmlns:a16="http://schemas.microsoft.com/office/drawing/2014/main" id="{D447F1C0-7C26-CC42-97FB-9E589CB92CE1}"/>
              </a:ext>
            </a:extLst>
          </p:cNvPr>
          <p:cNvSpPr txBox="1">
            <a:spLocks/>
          </p:cNvSpPr>
          <p:nvPr/>
        </p:nvSpPr>
        <p:spPr>
          <a:xfrm>
            <a:off x="1524000" y="3225517"/>
            <a:ext cx="9384082" cy="3266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0F9F"/>
                </a:solidFill>
                <a:latin typeface="Cambria"/>
                <a:ea typeface="Cambria"/>
              </a:rPr>
              <a:t>Energy Workforce Equity Portal</a:t>
            </a:r>
            <a:endParaRPr lang="en-US">
              <a:solidFill>
                <a:srgbClr val="000000"/>
              </a:solidFill>
              <a:latin typeface="Calibri Light" panose="020F0302020204030204"/>
              <a:ea typeface="Calibri Light" panose="020F0302020204030204"/>
              <a:cs typeface="Calibri Light" panose="020F0302020204030204"/>
            </a:endParaRPr>
          </a:p>
          <a:p>
            <a:pPr algn="ctr"/>
            <a:r>
              <a:rPr lang="en-US" sz="2800" b="1" dirty="0">
                <a:solidFill>
                  <a:srgbClr val="000F9F"/>
                </a:solidFill>
                <a:latin typeface="Cambria"/>
                <a:ea typeface="Cambria"/>
              </a:rPr>
              <a:t>Illinois Power Agency </a:t>
            </a:r>
          </a:p>
          <a:p>
            <a:pPr algn="ctr"/>
            <a:endParaRPr lang="en-US" sz="1900" b="1">
              <a:solidFill>
                <a:srgbClr val="000F9F"/>
              </a:solidFill>
              <a:latin typeface="Cambria"/>
              <a:ea typeface="Cambria"/>
            </a:endParaRPr>
          </a:p>
          <a:p>
            <a:pPr algn="ctr"/>
            <a:endParaRPr lang="en-US" sz="1900" b="1" dirty="0">
              <a:solidFill>
                <a:srgbClr val="000F9F"/>
              </a:solidFill>
              <a:latin typeface="Cambria"/>
              <a:ea typeface="Cambria"/>
            </a:endParaRPr>
          </a:p>
          <a:p>
            <a:pPr algn="ctr"/>
            <a:endParaRPr lang="en-US" sz="2000" b="1" dirty="0">
              <a:solidFill>
                <a:srgbClr val="757575"/>
              </a:solidFill>
              <a:latin typeface="Cambria"/>
              <a:ea typeface="Cambria"/>
            </a:endParaRPr>
          </a:p>
        </p:txBody>
      </p:sp>
    </p:spTree>
    <p:extLst>
      <p:ext uri="{BB962C8B-B14F-4D97-AF65-F5344CB8AC3E}">
        <p14:creationId xmlns:p14="http://schemas.microsoft.com/office/powerpoint/2010/main" val="4152797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8DB5C-2748-BC4D-8758-3FD89D6DCA7D}"/>
              </a:ext>
            </a:extLst>
          </p:cNvPr>
          <p:cNvSpPr>
            <a:spLocks noGrp="1"/>
          </p:cNvSpPr>
          <p:nvPr>
            <p:ph type="title"/>
          </p:nvPr>
        </p:nvSpPr>
        <p:spPr>
          <a:xfrm>
            <a:off x="838200" y="832261"/>
            <a:ext cx="10515600" cy="1325563"/>
          </a:xfrm>
        </p:spPr>
        <p:txBody>
          <a:bodyPr>
            <a:normAutofit/>
          </a:bodyPr>
          <a:lstStyle/>
          <a:p>
            <a:r>
              <a:rPr lang="en-US" sz="4000" b="1">
                <a:solidFill>
                  <a:srgbClr val="000F9F"/>
                </a:solidFill>
                <a:latin typeface="Cambria"/>
                <a:ea typeface="Cambria"/>
              </a:rPr>
              <a:t>The Energy Workforce Equity Portal</a:t>
            </a:r>
          </a:p>
        </p:txBody>
      </p:sp>
      <p:sp>
        <p:nvSpPr>
          <p:cNvPr id="3" name="Content Placeholder 2">
            <a:extLst>
              <a:ext uri="{FF2B5EF4-FFF2-40B4-BE49-F238E27FC236}">
                <a16:creationId xmlns:a16="http://schemas.microsoft.com/office/drawing/2014/main" id="{B4703C54-A043-D04B-BD92-CE07EB092988}"/>
              </a:ext>
            </a:extLst>
          </p:cNvPr>
          <p:cNvSpPr>
            <a:spLocks noGrp="1"/>
          </p:cNvSpPr>
          <p:nvPr>
            <p:ph idx="1"/>
          </p:nvPr>
        </p:nvSpPr>
        <p:spPr>
          <a:xfrm>
            <a:off x="838200" y="1934954"/>
            <a:ext cx="10515600" cy="4351338"/>
          </a:xfrm>
        </p:spPr>
        <p:txBody>
          <a:bodyPr vert="horz" lIns="91440" tIns="45720" rIns="91440" bIns="45720" rtlCol="0" anchor="t">
            <a:normAutofit lnSpcReduction="10000"/>
          </a:bodyPr>
          <a:lstStyle/>
          <a:p>
            <a:pPr marL="0" indent="0">
              <a:buNone/>
            </a:pPr>
            <a:r>
              <a:rPr lang="en-US" sz="2400" b="1">
                <a:solidFill>
                  <a:srgbClr val="00869E"/>
                </a:solidFill>
                <a:latin typeface="Cambria"/>
                <a:ea typeface="Cambria"/>
              </a:rPr>
              <a:t>Goals:</a:t>
            </a:r>
            <a:endParaRPr lang="en-US">
              <a:latin typeface="Cambria"/>
              <a:ea typeface="Calibri"/>
              <a:cs typeface="Calibri"/>
            </a:endParaRPr>
          </a:p>
          <a:p>
            <a:r>
              <a:rPr lang="en-US" sz="2000">
                <a:solidFill>
                  <a:srgbClr val="00869E"/>
                </a:solidFill>
                <a:latin typeface="Cambria"/>
                <a:ea typeface="+mn-lt"/>
                <a:cs typeface="+mn-lt"/>
              </a:rPr>
              <a:t>Help individuals find out whether they qualify as Equity Eligible Persons and register.</a:t>
            </a:r>
            <a:endParaRPr lang="en-US" sz="2000">
              <a:latin typeface="Cambria"/>
              <a:ea typeface="Cambria"/>
            </a:endParaRPr>
          </a:p>
          <a:p>
            <a:r>
              <a:rPr lang="en-US" sz="2000">
                <a:solidFill>
                  <a:srgbClr val="00869E"/>
                </a:solidFill>
                <a:latin typeface="Cambria"/>
                <a:ea typeface="+mn-lt"/>
                <a:cs typeface="+mn-lt"/>
              </a:rPr>
              <a:t>Connect EEPs with prospective employers and find jobs.</a:t>
            </a:r>
            <a:endParaRPr lang="en-US" sz="2000">
              <a:latin typeface="Cambria"/>
              <a:ea typeface="Calibri"/>
              <a:cs typeface="Calibri"/>
            </a:endParaRPr>
          </a:p>
          <a:p>
            <a:r>
              <a:rPr lang="en-US" sz="2000">
                <a:solidFill>
                  <a:srgbClr val="00869E"/>
                </a:solidFill>
                <a:latin typeface="Cambria"/>
                <a:ea typeface="+mn-lt"/>
                <a:cs typeface="+mn-lt"/>
              </a:rPr>
              <a:t>Allow clean energy companies to register, post jobs, recruit EEPs and verify EEP status of current employees.</a:t>
            </a:r>
            <a:endParaRPr lang="en-US" sz="2000">
              <a:latin typeface="Cambria"/>
              <a:ea typeface="Calibri" panose="020F0502020204030204"/>
              <a:cs typeface="Calibri" panose="020F0502020204030204"/>
            </a:endParaRPr>
          </a:p>
          <a:p>
            <a:r>
              <a:rPr lang="en-US" sz="2000">
                <a:solidFill>
                  <a:srgbClr val="00869E"/>
                </a:solidFill>
                <a:latin typeface="Cambria"/>
                <a:ea typeface="+mn-lt"/>
                <a:cs typeface="+mn-lt"/>
              </a:rPr>
              <a:t>Help Equity Eligible Persons find information on workforce training programs and more.</a:t>
            </a:r>
            <a:endParaRPr lang="en-US" sz="2000">
              <a:latin typeface="Cambria"/>
              <a:ea typeface="Calibri" panose="020F0502020204030204"/>
              <a:cs typeface="Calibri" panose="020F0502020204030204"/>
            </a:endParaRPr>
          </a:p>
          <a:p>
            <a:r>
              <a:rPr lang="en-US" sz="2000">
                <a:solidFill>
                  <a:srgbClr val="00869E"/>
                </a:solidFill>
                <a:latin typeface="Cambria"/>
                <a:ea typeface="+mn-lt"/>
                <a:cs typeface="+mn-lt"/>
              </a:rPr>
              <a:t>Provide list of current EECs and qualified job training programs to help employers to meet the MES.</a:t>
            </a:r>
            <a:endParaRPr lang="en-US" sz="2000">
              <a:solidFill>
                <a:srgbClr val="00869E"/>
              </a:solidFill>
              <a:latin typeface="Cambria"/>
              <a:ea typeface="Cambria" panose="02040503050406030204" pitchFamily="18" charset="0"/>
              <a:cs typeface="Calibri"/>
            </a:endParaRPr>
          </a:p>
          <a:p>
            <a:r>
              <a:rPr lang="en-US" sz="2000">
                <a:solidFill>
                  <a:srgbClr val="00869E"/>
                </a:solidFill>
                <a:latin typeface="Cambria"/>
                <a:ea typeface="Cambria"/>
                <a:cs typeface="Calibri"/>
              </a:rPr>
              <a:t>Providing resources for both job seekers and clean energy companies including training, funding opportunities, updates in the sector, information about CEJA, FEJA, MES, and how to get involved.</a:t>
            </a:r>
            <a:endParaRPr lang="en-US" sz="2000">
              <a:solidFill>
                <a:srgbClr val="00869E"/>
              </a:solidFill>
              <a:latin typeface="Cambria"/>
              <a:ea typeface="Cambria" panose="02040503050406030204" pitchFamily="18" charset="0"/>
              <a:cs typeface="Calibri"/>
            </a:endParaRPr>
          </a:p>
          <a:p>
            <a:pPr marL="0" indent="0" algn="ctr">
              <a:buNone/>
            </a:pPr>
            <a:r>
              <a:rPr lang="en-US" sz="2400" b="1">
                <a:solidFill>
                  <a:srgbClr val="00869E"/>
                </a:solidFill>
                <a:latin typeface="Cambria"/>
                <a:ea typeface="Cambria"/>
                <a:cs typeface="Calibri"/>
              </a:rPr>
              <a:t>URL: </a:t>
            </a:r>
            <a:r>
              <a:rPr lang="en-US" sz="2400">
                <a:solidFill>
                  <a:srgbClr val="00869E"/>
                </a:solidFill>
                <a:latin typeface="Cambria"/>
                <a:ea typeface="Cambria"/>
                <a:cs typeface="Calibri"/>
                <a:hlinkClick r:id="rId2"/>
              </a:rPr>
              <a:t>https://energyequity.illinois.gov/</a:t>
            </a:r>
            <a:endParaRPr lang="en-US">
              <a:latin typeface="Cambria"/>
              <a:ea typeface="Cambria"/>
            </a:endParaRPr>
          </a:p>
          <a:p>
            <a:pPr marL="457200" indent="-457200"/>
            <a:endParaRPr lang="en-US" sz="2400" b="1">
              <a:solidFill>
                <a:srgbClr val="00869E"/>
              </a:solidFill>
              <a:latin typeface="Cambria" panose="02040503050406030204" pitchFamily="18" charset="0"/>
              <a:ea typeface="Cambria" panose="02040503050406030204" pitchFamily="18" charset="0"/>
              <a:cs typeface="Calibri"/>
            </a:endParaRPr>
          </a:p>
        </p:txBody>
      </p:sp>
      <p:pic>
        <p:nvPicPr>
          <p:cNvPr id="7" name="Picture 6">
            <a:extLst>
              <a:ext uri="{FF2B5EF4-FFF2-40B4-BE49-F238E27FC236}">
                <a16:creationId xmlns:a16="http://schemas.microsoft.com/office/drawing/2014/main" id="{451ECDA5-1536-AF4E-A93C-982E397ECC19}"/>
              </a:ext>
            </a:extLst>
          </p:cNvPr>
          <p:cNvPicPr>
            <a:picLocks noChangeAspect="1"/>
          </p:cNvPicPr>
          <p:nvPr/>
        </p:nvPicPr>
        <p:blipFill>
          <a:blip r:embed="rId3"/>
          <a:stretch>
            <a:fillRect/>
          </a:stretch>
        </p:blipFill>
        <p:spPr>
          <a:xfrm>
            <a:off x="838199" y="250548"/>
            <a:ext cx="10692331" cy="912330"/>
          </a:xfrm>
          <a:prstGeom prst="rect">
            <a:avLst/>
          </a:prstGeom>
        </p:spPr>
      </p:pic>
      <p:sp>
        <p:nvSpPr>
          <p:cNvPr id="5" name="Slide Number Placeholder 4">
            <a:extLst>
              <a:ext uri="{FF2B5EF4-FFF2-40B4-BE49-F238E27FC236}">
                <a16:creationId xmlns:a16="http://schemas.microsoft.com/office/drawing/2014/main" id="{99552399-8DA0-9D48-86EA-F411FB3013F2}"/>
              </a:ext>
            </a:extLst>
          </p:cNvPr>
          <p:cNvSpPr>
            <a:spLocks noGrp="1"/>
          </p:cNvSpPr>
          <p:nvPr>
            <p:ph type="sldNum" sz="quarter" idx="12"/>
          </p:nvPr>
        </p:nvSpPr>
        <p:spPr/>
        <p:txBody>
          <a:bodyPr/>
          <a:lstStyle/>
          <a:p>
            <a:fld id="{88F567A2-FD9E-644E-A981-4FDBB6C4D4B7}" type="slidenum">
              <a:rPr lang="en-US" smtClean="0"/>
              <a:t>9</a:t>
            </a:fld>
            <a:endParaRPr lang="en-US"/>
          </a:p>
        </p:txBody>
      </p:sp>
    </p:spTree>
    <p:extLst>
      <p:ext uri="{BB962C8B-B14F-4D97-AF65-F5344CB8AC3E}">
        <p14:creationId xmlns:p14="http://schemas.microsoft.com/office/powerpoint/2010/main" val="922237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9FF04E-424A-1A42-B413-0DE6D298EB8D}"/>
              </a:ext>
            </a:extLst>
          </p:cNvPr>
          <p:cNvSpPr>
            <a:spLocks noGrp="1"/>
          </p:cNvSpPr>
          <p:nvPr>
            <p:ph type="title"/>
          </p:nvPr>
        </p:nvSpPr>
        <p:spPr>
          <a:xfrm>
            <a:off x="839788" y="457200"/>
            <a:ext cx="8797372" cy="1248310"/>
          </a:xfrm>
        </p:spPr>
        <p:txBody>
          <a:bodyPr/>
          <a:lstStyle/>
          <a:p>
            <a:r>
              <a:rPr lang="en-US" b="1">
                <a:solidFill>
                  <a:srgbClr val="000F9F"/>
                </a:solidFill>
                <a:latin typeface="Cambria"/>
                <a:ea typeface="Cambria"/>
              </a:rPr>
              <a:t>Resources for Job Seekers </a:t>
            </a:r>
            <a:endParaRPr lang="en-US" b="1">
              <a:solidFill>
                <a:srgbClr val="000F9F"/>
              </a:solidFill>
              <a:latin typeface="Cambria" panose="02040503050406030204" pitchFamily="18" charset="0"/>
              <a:ea typeface="Cambria"/>
            </a:endParaRPr>
          </a:p>
        </p:txBody>
      </p:sp>
      <p:pic>
        <p:nvPicPr>
          <p:cNvPr id="4" name="Picture 3">
            <a:extLst>
              <a:ext uri="{FF2B5EF4-FFF2-40B4-BE49-F238E27FC236}">
                <a16:creationId xmlns:a16="http://schemas.microsoft.com/office/drawing/2014/main" id="{451ECDA5-1536-AF4E-A93C-982E397ECC19}"/>
              </a:ext>
            </a:extLst>
          </p:cNvPr>
          <p:cNvPicPr>
            <a:picLocks noChangeAspect="1"/>
          </p:cNvPicPr>
          <p:nvPr/>
        </p:nvPicPr>
        <p:blipFill>
          <a:blip r:embed="rId4"/>
          <a:stretch>
            <a:fillRect/>
          </a:stretch>
        </p:blipFill>
        <p:spPr>
          <a:xfrm>
            <a:off x="838199" y="224871"/>
            <a:ext cx="10692331" cy="912330"/>
          </a:xfrm>
          <a:prstGeom prst="rect">
            <a:avLst/>
          </a:prstGeom>
        </p:spPr>
      </p:pic>
      <p:sp>
        <p:nvSpPr>
          <p:cNvPr id="11" name="Content Placeholder 2">
            <a:extLst>
              <a:ext uri="{FF2B5EF4-FFF2-40B4-BE49-F238E27FC236}">
                <a16:creationId xmlns:a16="http://schemas.microsoft.com/office/drawing/2014/main" id="{73B4E80E-1AE8-A38C-F7B3-F968CDDBC664}"/>
              </a:ext>
            </a:extLst>
          </p:cNvPr>
          <p:cNvSpPr txBox="1">
            <a:spLocks/>
          </p:cNvSpPr>
          <p:nvPr/>
        </p:nvSpPr>
        <p:spPr>
          <a:xfrm>
            <a:off x="835942" y="1900449"/>
            <a:ext cx="10943427" cy="473829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b="1">
                <a:solidFill>
                  <a:srgbClr val="00869E"/>
                </a:solidFill>
                <a:latin typeface="Cambria"/>
                <a:ea typeface="Cambria"/>
              </a:rPr>
              <a:t>Key Functions of the Portal for Job Seekers:</a:t>
            </a:r>
            <a:endParaRPr lang="en-US" sz="1800">
              <a:latin typeface="Cambria"/>
              <a:ea typeface="Calibri"/>
              <a:cs typeface="Calibri"/>
            </a:endParaRPr>
          </a:p>
          <a:p>
            <a:pPr marL="342900" indent="-342900"/>
            <a:r>
              <a:rPr lang="en-US" sz="1800" b="1">
                <a:solidFill>
                  <a:srgbClr val="00869E"/>
                </a:solidFill>
                <a:latin typeface="Cambria"/>
                <a:ea typeface="Cambria"/>
                <a:cs typeface="Calibri"/>
              </a:rPr>
              <a:t>Equity Eligible Person (EEP) Registration: </a:t>
            </a:r>
            <a:r>
              <a:rPr lang="en-US" sz="1800">
                <a:solidFill>
                  <a:srgbClr val="00869E"/>
                </a:solidFill>
                <a:latin typeface="Cambria"/>
                <a:ea typeface="+mn-lt"/>
                <a:cs typeface="+mn-lt"/>
                <a:hlinkClick r:id="rId5"/>
              </a:rPr>
              <a:t>https://energyequity.illinois.gov/job-seekers.html</a:t>
            </a:r>
            <a:endParaRPr lang="en-US" sz="1800">
              <a:solidFill>
                <a:srgbClr val="00869E"/>
              </a:solidFill>
              <a:latin typeface="Cambria"/>
              <a:ea typeface="Calibri"/>
              <a:cs typeface="Calibri"/>
            </a:endParaRPr>
          </a:p>
          <a:p>
            <a:pPr marL="685800">
              <a:lnSpc>
                <a:spcPct val="100000"/>
              </a:lnSpc>
              <a:spcBef>
                <a:spcPts val="0"/>
              </a:spcBef>
            </a:pPr>
            <a:r>
              <a:rPr lang="en-US" sz="1800">
                <a:solidFill>
                  <a:srgbClr val="00869E"/>
                </a:solidFill>
                <a:latin typeface="Cambria"/>
                <a:ea typeface="+mn-lt"/>
                <a:cs typeface="+mn-lt"/>
              </a:rPr>
              <a:t>When an individual enrolls in your program,</a:t>
            </a:r>
            <a:r>
              <a:rPr lang="en-US" sz="1800" b="1">
                <a:solidFill>
                  <a:srgbClr val="00869E"/>
                </a:solidFill>
                <a:latin typeface="Cambria"/>
                <a:ea typeface="+mn-lt"/>
                <a:cs typeface="+mn-lt"/>
              </a:rPr>
              <a:t> they will qualify as an EEP simply by being enrolled</a:t>
            </a:r>
            <a:r>
              <a:rPr lang="en-US" sz="1800">
                <a:solidFill>
                  <a:srgbClr val="00869E"/>
                </a:solidFill>
                <a:latin typeface="Cambria"/>
                <a:ea typeface="+mn-lt"/>
                <a:cs typeface="+mn-lt"/>
              </a:rPr>
              <a:t>. Set aside time to help them register </a:t>
            </a:r>
            <a:endParaRPr lang="en-US" sz="1800">
              <a:latin typeface="Cambria"/>
              <a:ea typeface="Calibri" panose="020F0502020204030204"/>
              <a:cs typeface="Calibri" panose="020F0502020204030204"/>
            </a:endParaRPr>
          </a:p>
          <a:p>
            <a:pPr marL="685800">
              <a:lnSpc>
                <a:spcPct val="100000"/>
              </a:lnSpc>
              <a:spcBef>
                <a:spcPts val="0"/>
              </a:spcBef>
            </a:pPr>
            <a:r>
              <a:rPr lang="en-US" sz="1800">
                <a:solidFill>
                  <a:srgbClr val="00869E"/>
                </a:solidFill>
                <a:latin typeface="Cambria"/>
                <a:ea typeface="Calibri"/>
                <a:cs typeface="Calibri"/>
              </a:rPr>
              <a:t>EEP applicant can apply for themselves, or </a:t>
            </a:r>
            <a:r>
              <a:rPr lang="en-US" sz="1800" b="1">
                <a:solidFill>
                  <a:srgbClr val="00869E"/>
                </a:solidFill>
                <a:latin typeface="Cambria"/>
                <a:ea typeface="Calibri"/>
                <a:cs typeface="Calibri"/>
              </a:rPr>
              <a:t>program staff can register on their behalf </a:t>
            </a:r>
          </a:p>
          <a:p>
            <a:pPr marL="685800">
              <a:lnSpc>
                <a:spcPct val="100000"/>
              </a:lnSpc>
              <a:spcBef>
                <a:spcPts val="0"/>
              </a:spcBef>
            </a:pPr>
            <a:r>
              <a:rPr lang="en-US" sz="1800">
                <a:solidFill>
                  <a:srgbClr val="00869E"/>
                </a:solidFill>
                <a:latin typeface="Cambria"/>
                <a:ea typeface="Calibri"/>
                <a:cs typeface="Calibri"/>
              </a:rPr>
              <a:t>Approved EEPs can choose to have information displayed for prospective employers</a:t>
            </a:r>
          </a:p>
          <a:p>
            <a:pPr marL="342900" indent="-342900"/>
            <a:r>
              <a:rPr lang="en-US" sz="1800" b="1">
                <a:solidFill>
                  <a:srgbClr val="00869E"/>
                </a:solidFill>
                <a:latin typeface="Cambria"/>
                <a:ea typeface="Calibri"/>
                <a:cs typeface="Calibri"/>
              </a:rPr>
              <a:t>Resources  </a:t>
            </a:r>
          </a:p>
          <a:p>
            <a:pPr marL="800100" lvl="1" indent="-342900">
              <a:lnSpc>
                <a:spcPct val="100000"/>
              </a:lnSpc>
              <a:spcBef>
                <a:spcPts val="0"/>
              </a:spcBef>
            </a:pPr>
            <a:r>
              <a:rPr lang="en-US" sz="1800">
                <a:solidFill>
                  <a:srgbClr val="00869E"/>
                </a:solidFill>
                <a:latin typeface="Cambria"/>
                <a:ea typeface="Calibri"/>
                <a:cs typeface="Calibri"/>
              </a:rPr>
              <a:t>Listings for clean energy companies and clean energy job postings</a:t>
            </a:r>
          </a:p>
          <a:p>
            <a:pPr marL="800100" lvl="1" indent="-342900">
              <a:lnSpc>
                <a:spcPct val="100000"/>
              </a:lnSpc>
              <a:spcBef>
                <a:spcPts val="0"/>
              </a:spcBef>
            </a:pPr>
            <a:r>
              <a:rPr lang="en-US" sz="1800">
                <a:solidFill>
                  <a:srgbClr val="00869E"/>
                </a:solidFill>
                <a:latin typeface="Cambria"/>
                <a:ea typeface="Calibri"/>
                <a:cs typeface="Calibri"/>
              </a:rPr>
              <a:t>Information regarding qualifying workforce training programs </a:t>
            </a:r>
          </a:p>
          <a:p>
            <a:pPr marL="800100" lvl="1" indent="-342900">
              <a:lnSpc>
                <a:spcPct val="100000"/>
              </a:lnSpc>
              <a:spcBef>
                <a:spcPts val="0"/>
              </a:spcBef>
            </a:pPr>
            <a:r>
              <a:rPr lang="en-US" sz="1800">
                <a:solidFill>
                  <a:srgbClr val="00869E"/>
                </a:solidFill>
                <a:latin typeface="Cambria"/>
                <a:ea typeface="Calibri"/>
                <a:cs typeface="Calibri"/>
                <a:hlinkClick r:id="rId6"/>
              </a:rPr>
              <a:t>Equity Investment Eligible Community Map</a:t>
            </a:r>
            <a:endParaRPr lang="en-US" sz="1800">
              <a:solidFill>
                <a:srgbClr val="00869E"/>
              </a:solidFill>
              <a:latin typeface="Cambria"/>
              <a:ea typeface="+mn-lt"/>
              <a:cs typeface="+mn-lt"/>
            </a:endParaRPr>
          </a:p>
          <a:p>
            <a:pPr marL="800100" lvl="1" indent="-342900">
              <a:lnSpc>
                <a:spcPct val="100000"/>
              </a:lnSpc>
              <a:spcBef>
                <a:spcPts val="0"/>
              </a:spcBef>
            </a:pPr>
            <a:r>
              <a:rPr lang="en-US" sz="1800">
                <a:solidFill>
                  <a:srgbClr val="00869E"/>
                </a:solidFill>
                <a:latin typeface="Cambria"/>
                <a:ea typeface="Calibri"/>
                <a:cs typeface="Calibri"/>
              </a:rPr>
              <a:t>Equity Portal inbox: </a:t>
            </a:r>
            <a:r>
              <a:rPr lang="en-US" sz="1800">
                <a:solidFill>
                  <a:srgbClr val="00869E"/>
                </a:solidFill>
                <a:latin typeface="Cambria"/>
                <a:ea typeface="+mn-lt"/>
                <a:cs typeface="+mn-lt"/>
              </a:rPr>
              <a:t>IPA.EnergyEquity@illinois.gov</a:t>
            </a:r>
            <a:endParaRPr lang="en-US" sz="1800">
              <a:solidFill>
                <a:srgbClr val="00869E"/>
              </a:solidFill>
              <a:latin typeface="Cambria"/>
              <a:ea typeface="Calibri"/>
              <a:cs typeface="Calibri"/>
            </a:endParaRPr>
          </a:p>
          <a:p>
            <a:pPr marL="800100" lvl="1" indent="-342900">
              <a:lnSpc>
                <a:spcPct val="100000"/>
              </a:lnSpc>
              <a:spcBef>
                <a:spcPts val="0"/>
              </a:spcBef>
            </a:pPr>
            <a:r>
              <a:rPr lang="en-US" sz="1800">
                <a:solidFill>
                  <a:srgbClr val="00869E"/>
                </a:solidFill>
                <a:latin typeface="Cambria"/>
                <a:ea typeface="Calibri"/>
                <a:cs typeface="Calibri"/>
              </a:rPr>
              <a:t>FAQs and user guides </a:t>
            </a:r>
          </a:p>
          <a:p>
            <a:pPr marL="342900" indent="-342900"/>
            <a:endParaRPr lang="en-US" sz="2400">
              <a:solidFill>
                <a:srgbClr val="00869E"/>
              </a:solidFill>
              <a:latin typeface="Calibri"/>
              <a:ea typeface="Calibri"/>
              <a:cs typeface="Calibri"/>
            </a:endParaRPr>
          </a:p>
          <a:p>
            <a:pPr marL="0" indent="0">
              <a:buNone/>
            </a:pPr>
            <a:endParaRPr lang="en-US" sz="2400">
              <a:solidFill>
                <a:srgbClr val="00869E"/>
              </a:solidFill>
              <a:latin typeface="Calibri"/>
              <a:ea typeface="Calibri"/>
              <a:cs typeface="Calibri"/>
            </a:endParaRPr>
          </a:p>
          <a:p>
            <a:pPr marL="0" indent="0">
              <a:buNone/>
            </a:pPr>
            <a:endParaRPr lang="en-US" sz="2400">
              <a:solidFill>
                <a:srgbClr val="00869E"/>
              </a:solidFill>
              <a:latin typeface="Calibri"/>
              <a:ea typeface="Calibri"/>
              <a:cs typeface="Calibri"/>
            </a:endParaRPr>
          </a:p>
          <a:p>
            <a:pPr marL="0" indent="0">
              <a:buNone/>
            </a:pPr>
            <a:endParaRPr lang="en-US" sz="2400">
              <a:solidFill>
                <a:srgbClr val="00869E"/>
              </a:solidFill>
              <a:latin typeface="Calibri"/>
              <a:ea typeface="Calibri"/>
              <a:cs typeface="Calibri"/>
            </a:endParaRPr>
          </a:p>
          <a:p>
            <a:pPr marL="0" indent="0">
              <a:buNone/>
            </a:pPr>
            <a:endParaRPr lang="en-US" sz="2400">
              <a:solidFill>
                <a:srgbClr val="00869E"/>
              </a:solidFill>
              <a:latin typeface="Calibri"/>
              <a:ea typeface="Calibri"/>
              <a:cs typeface="Calibri"/>
            </a:endParaRPr>
          </a:p>
          <a:p>
            <a:pPr marL="0" indent="0">
              <a:buNone/>
            </a:pPr>
            <a:endParaRPr lang="en-US" sz="2400">
              <a:solidFill>
                <a:srgbClr val="00869E"/>
              </a:solidFill>
              <a:latin typeface="Calibri"/>
              <a:ea typeface="Calibri"/>
              <a:cs typeface="Calibri"/>
            </a:endParaRPr>
          </a:p>
          <a:p>
            <a:pPr marL="457200" indent="-457200"/>
            <a:endParaRPr lang="en-US" sz="2400">
              <a:solidFill>
                <a:srgbClr val="00869E"/>
              </a:solidFill>
              <a:latin typeface="Cambria" panose="02040503050406030204" pitchFamily="18" charset="0"/>
              <a:ea typeface="Cambria" panose="02040503050406030204" pitchFamily="18" charset="0"/>
              <a:cs typeface="Calibri"/>
            </a:endParaRPr>
          </a:p>
          <a:p>
            <a:pPr marL="0" indent="0">
              <a:buNone/>
            </a:pPr>
            <a:endParaRPr lang="en-US" sz="2400" b="1">
              <a:solidFill>
                <a:srgbClr val="00869E"/>
              </a:solidFill>
              <a:latin typeface="Cambria" panose="02040503050406030204" pitchFamily="18" charset="0"/>
              <a:ea typeface="Cambria" panose="02040503050406030204" pitchFamily="18" charset="0"/>
              <a:cs typeface="Calibri"/>
            </a:endParaRPr>
          </a:p>
          <a:p>
            <a:pPr marL="457200" indent="-457200"/>
            <a:endParaRPr lang="en-US" sz="2400" b="1">
              <a:solidFill>
                <a:srgbClr val="00869E"/>
              </a:solidFill>
              <a:latin typeface="Cambria" panose="02040503050406030204" pitchFamily="18" charset="0"/>
              <a:ea typeface="Cambria" panose="02040503050406030204" pitchFamily="18" charset="0"/>
              <a:cs typeface="Calibri"/>
            </a:endParaRPr>
          </a:p>
        </p:txBody>
      </p:sp>
      <p:pic>
        <p:nvPicPr>
          <p:cNvPr id="2" name="Picture 1">
            <a:extLst>
              <a:ext uri="{FF2B5EF4-FFF2-40B4-BE49-F238E27FC236}">
                <a16:creationId xmlns:a16="http://schemas.microsoft.com/office/drawing/2014/main" id="{E86A6B52-ED8C-FE52-DBC2-5D1EE374C1FD}"/>
              </a:ext>
            </a:extLst>
          </p:cNvPr>
          <p:cNvPicPr>
            <a:picLocks noChangeAspect="1"/>
          </p:cNvPicPr>
          <p:nvPr/>
        </p:nvPicPr>
        <p:blipFill>
          <a:blip r:embed="rId7"/>
          <a:stretch>
            <a:fillRect/>
          </a:stretch>
        </p:blipFill>
        <p:spPr>
          <a:xfrm>
            <a:off x="9559587" y="3645187"/>
            <a:ext cx="1966991" cy="2990382"/>
          </a:xfrm>
          <a:prstGeom prst="rect">
            <a:avLst/>
          </a:prstGeom>
        </p:spPr>
      </p:pic>
    </p:spTree>
    <p:extLst>
      <p:ext uri="{BB962C8B-B14F-4D97-AF65-F5344CB8AC3E}">
        <p14:creationId xmlns:p14="http://schemas.microsoft.com/office/powerpoint/2010/main" val="577474094"/>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9FF04E-424A-1A42-B413-0DE6D298EB8D}"/>
              </a:ext>
            </a:extLst>
          </p:cNvPr>
          <p:cNvSpPr>
            <a:spLocks noGrp="1"/>
          </p:cNvSpPr>
          <p:nvPr>
            <p:ph type="title"/>
          </p:nvPr>
        </p:nvSpPr>
        <p:spPr>
          <a:xfrm>
            <a:off x="839788" y="457200"/>
            <a:ext cx="8797372" cy="1248310"/>
          </a:xfrm>
        </p:spPr>
        <p:txBody>
          <a:bodyPr/>
          <a:lstStyle/>
          <a:p>
            <a:r>
              <a:rPr lang="en-US" b="1">
                <a:solidFill>
                  <a:srgbClr val="000F9F"/>
                </a:solidFill>
                <a:latin typeface="Cambria"/>
                <a:ea typeface="Cambria"/>
              </a:rPr>
              <a:t>EEP Qualification: Documentation Needed</a:t>
            </a:r>
            <a:endParaRPr lang="en-US" b="1">
              <a:solidFill>
                <a:srgbClr val="000F9F"/>
              </a:solidFill>
              <a:latin typeface="Cambria" panose="02040503050406030204" pitchFamily="18" charset="0"/>
              <a:ea typeface="Cambria"/>
            </a:endParaRPr>
          </a:p>
        </p:txBody>
      </p:sp>
      <p:pic>
        <p:nvPicPr>
          <p:cNvPr id="4" name="Picture 3">
            <a:extLst>
              <a:ext uri="{FF2B5EF4-FFF2-40B4-BE49-F238E27FC236}">
                <a16:creationId xmlns:a16="http://schemas.microsoft.com/office/drawing/2014/main" id="{451ECDA5-1536-AF4E-A93C-982E397ECC19}"/>
              </a:ext>
            </a:extLst>
          </p:cNvPr>
          <p:cNvPicPr>
            <a:picLocks noChangeAspect="1"/>
          </p:cNvPicPr>
          <p:nvPr/>
        </p:nvPicPr>
        <p:blipFill>
          <a:blip r:embed="rId2"/>
          <a:stretch>
            <a:fillRect/>
          </a:stretch>
        </p:blipFill>
        <p:spPr>
          <a:xfrm>
            <a:off x="838199" y="224871"/>
            <a:ext cx="10692331" cy="912330"/>
          </a:xfrm>
          <a:prstGeom prst="rect">
            <a:avLst/>
          </a:prstGeom>
        </p:spPr>
      </p:pic>
      <p:graphicFrame>
        <p:nvGraphicFramePr>
          <p:cNvPr id="2" name="Table 1">
            <a:extLst>
              <a:ext uri="{FF2B5EF4-FFF2-40B4-BE49-F238E27FC236}">
                <a16:creationId xmlns:a16="http://schemas.microsoft.com/office/drawing/2014/main" id="{0DE7C8BD-B044-5BCA-9640-01522E4D5349}"/>
              </a:ext>
            </a:extLst>
          </p:cNvPr>
          <p:cNvGraphicFramePr>
            <a:graphicFrameLocks noGrp="1"/>
          </p:cNvGraphicFramePr>
          <p:nvPr>
            <p:extLst>
              <p:ext uri="{D42A27DB-BD31-4B8C-83A1-F6EECF244321}">
                <p14:modId xmlns:p14="http://schemas.microsoft.com/office/powerpoint/2010/main" val="1541918325"/>
              </p:ext>
            </p:extLst>
          </p:nvPr>
        </p:nvGraphicFramePr>
        <p:xfrm>
          <a:off x="966651" y="2104862"/>
          <a:ext cx="9964842" cy="1826122"/>
        </p:xfrm>
        <a:graphic>
          <a:graphicData uri="http://schemas.openxmlformats.org/drawingml/2006/table">
            <a:tbl>
              <a:tblPr firstRow="1" bandRow="1">
                <a:tableStyleId>{5C22544A-7EE6-4342-B048-85BDC9FD1C3A}</a:tableStyleId>
              </a:tblPr>
              <a:tblGrid>
                <a:gridCol w="4982421">
                  <a:extLst>
                    <a:ext uri="{9D8B030D-6E8A-4147-A177-3AD203B41FA5}">
                      <a16:colId xmlns:a16="http://schemas.microsoft.com/office/drawing/2014/main" val="2814606548"/>
                    </a:ext>
                  </a:extLst>
                </a:gridCol>
                <a:gridCol w="4982421">
                  <a:extLst>
                    <a:ext uri="{9D8B030D-6E8A-4147-A177-3AD203B41FA5}">
                      <a16:colId xmlns:a16="http://schemas.microsoft.com/office/drawing/2014/main" val="465677252"/>
                    </a:ext>
                  </a:extLst>
                </a:gridCol>
              </a:tblGrid>
              <a:tr h="1826122">
                <a:tc>
                  <a:txBody>
                    <a:bodyPr/>
                    <a:lstStyle/>
                    <a:p>
                      <a:r>
                        <a:rPr lang="en-US">
                          <a:solidFill>
                            <a:schemeClr val="tx1"/>
                          </a:solidFill>
                          <a:latin typeface="Cambria"/>
                        </a:rPr>
                        <a:t>Qualifying CEJA or FEJA Training Program</a:t>
                      </a:r>
                    </a:p>
                    <a:p>
                      <a:pPr marL="285750" lvl="0" indent="-285750">
                        <a:buFont typeface="Arial"/>
                        <a:buChar char="•"/>
                      </a:pPr>
                      <a:r>
                        <a:rPr lang="en-US" b="0">
                          <a:solidFill>
                            <a:schemeClr val="tx1"/>
                          </a:solidFill>
                          <a:latin typeface="Cambria"/>
                        </a:rPr>
                        <a:t>Certificate of completion</a:t>
                      </a:r>
                    </a:p>
                    <a:p>
                      <a:pPr marL="285750" lvl="0" indent="-285750">
                        <a:buFont typeface="Arial"/>
                        <a:buChar char="•"/>
                      </a:pPr>
                      <a:r>
                        <a:rPr lang="en-US" b="0">
                          <a:solidFill>
                            <a:schemeClr val="tx1"/>
                          </a:solidFill>
                          <a:latin typeface="Cambria"/>
                        </a:rPr>
                        <a:t>Formal communication from program staff </a:t>
                      </a:r>
                      <a:r>
                        <a:rPr lang="en-US" sz="1800" b="0" i="0" u="none" strike="noStrike" noProof="0">
                          <a:solidFill>
                            <a:schemeClr val="tx1"/>
                          </a:solidFill>
                          <a:latin typeface="Cambria"/>
                        </a:rPr>
                        <a:t>confirming enrollment </a:t>
                      </a:r>
                    </a:p>
                  </a:txBody>
                  <a:tcPr>
                    <a:solidFill>
                      <a:schemeClr val="accent5">
                        <a:lumMod val="20000"/>
                        <a:lumOff val="80000"/>
                      </a:schemeClr>
                    </a:solidFill>
                  </a:tcPr>
                </a:tc>
                <a:tc>
                  <a:txBody>
                    <a:bodyPr/>
                    <a:lstStyle/>
                    <a:p>
                      <a:r>
                        <a:rPr lang="en-US" sz="1800" b="1">
                          <a:solidFill>
                            <a:schemeClr val="tx1"/>
                          </a:solidFill>
                          <a:latin typeface="Cambria"/>
                        </a:rPr>
                        <a:t>Equity Investment Eligible Community</a:t>
                      </a:r>
                    </a:p>
                    <a:p>
                      <a:pPr lvl="0">
                        <a:buNone/>
                      </a:pPr>
                      <a:r>
                        <a:rPr lang="en-US" sz="1200" b="0">
                          <a:solidFill>
                            <a:schemeClr val="tx1"/>
                          </a:solidFill>
                          <a:latin typeface="Cambria"/>
                        </a:rPr>
                        <a:t>*must recertify every two years</a:t>
                      </a:r>
                    </a:p>
                    <a:p>
                      <a:pPr marL="285750" lvl="0" indent="-285750">
                        <a:buFont typeface="Arial"/>
                        <a:buChar char="•"/>
                      </a:pPr>
                      <a:r>
                        <a:rPr lang="en-US" b="0">
                          <a:solidFill>
                            <a:schemeClr val="tx1"/>
                          </a:solidFill>
                          <a:latin typeface="Cambria"/>
                        </a:rPr>
                        <a:t>State ID or Driver's License</a:t>
                      </a:r>
                    </a:p>
                    <a:p>
                      <a:pPr marL="285750" lvl="0" indent="-285750">
                        <a:buFont typeface="Arial"/>
                        <a:buChar char="•"/>
                      </a:pPr>
                      <a:r>
                        <a:rPr lang="en-US" b="0">
                          <a:solidFill>
                            <a:schemeClr val="tx1"/>
                          </a:solidFill>
                          <a:latin typeface="Cambria"/>
                        </a:rPr>
                        <a:t>Utility Bill</a:t>
                      </a:r>
                    </a:p>
                    <a:p>
                      <a:pPr marL="285750" lvl="0" indent="-285750">
                        <a:buFont typeface="Arial"/>
                        <a:buChar char="•"/>
                      </a:pPr>
                      <a:r>
                        <a:rPr lang="en-US" b="0">
                          <a:solidFill>
                            <a:schemeClr val="tx1"/>
                          </a:solidFill>
                          <a:latin typeface="Cambria"/>
                        </a:rPr>
                        <a:t>Pay Stub</a:t>
                      </a:r>
                    </a:p>
                    <a:p>
                      <a:pPr marL="285750" lvl="0" indent="-285750">
                        <a:buFont typeface="Arial"/>
                        <a:buChar char="•"/>
                      </a:pPr>
                      <a:r>
                        <a:rPr lang="en-US" b="0">
                          <a:solidFill>
                            <a:schemeClr val="tx1"/>
                          </a:solidFill>
                          <a:latin typeface="Cambria"/>
                        </a:rPr>
                        <a:t>Mortgage Agreement or Lease</a:t>
                      </a:r>
                    </a:p>
                  </a:txBody>
                  <a:tcPr>
                    <a:solidFill>
                      <a:schemeClr val="accent5">
                        <a:lumMod val="20000"/>
                        <a:lumOff val="80000"/>
                      </a:schemeClr>
                    </a:solidFill>
                  </a:tcPr>
                </a:tc>
                <a:extLst>
                  <a:ext uri="{0D108BD9-81ED-4DB2-BD59-A6C34878D82A}">
                    <a16:rowId xmlns:a16="http://schemas.microsoft.com/office/drawing/2014/main" val="1235252872"/>
                  </a:ext>
                </a:extLst>
              </a:tr>
            </a:tbl>
          </a:graphicData>
        </a:graphic>
      </p:graphicFrame>
      <p:sp>
        <p:nvSpPr>
          <p:cNvPr id="3" name="TextBox 2">
            <a:extLst>
              <a:ext uri="{FF2B5EF4-FFF2-40B4-BE49-F238E27FC236}">
                <a16:creationId xmlns:a16="http://schemas.microsoft.com/office/drawing/2014/main" id="{EEF4AB3C-6CE4-25E6-108C-77A064002ED8}"/>
              </a:ext>
            </a:extLst>
          </p:cNvPr>
          <p:cNvSpPr txBox="1"/>
          <p:nvPr/>
        </p:nvSpPr>
        <p:spPr>
          <a:xfrm>
            <a:off x="990600" y="4332514"/>
            <a:ext cx="993865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869E"/>
                </a:solidFill>
                <a:latin typeface="Cambria"/>
                <a:ea typeface="Cambria"/>
                <a:cs typeface="Calibri"/>
              </a:rPr>
              <a:t>Additional Information:</a:t>
            </a:r>
          </a:p>
          <a:p>
            <a:pPr marL="285750" indent="-285750">
              <a:buFont typeface="Arial"/>
              <a:buChar char="•"/>
            </a:pPr>
            <a:r>
              <a:rPr lang="en-US">
                <a:solidFill>
                  <a:srgbClr val="00869E"/>
                </a:solidFill>
                <a:latin typeface="Cambria"/>
                <a:ea typeface="Calibri"/>
                <a:cs typeface="Calibri"/>
              </a:rPr>
              <a:t>If registering on behalf of an EEP, an attestation form is required</a:t>
            </a:r>
          </a:p>
          <a:p>
            <a:pPr marL="285750" indent="-285750">
              <a:buFont typeface="Arial"/>
              <a:buChar char="•"/>
            </a:pPr>
            <a:r>
              <a:rPr lang="en-US">
                <a:solidFill>
                  <a:srgbClr val="00869E"/>
                </a:solidFill>
                <a:latin typeface="Cambria"/>
                <a:ea typeface="Calibri"/>
                <a:cs typeface="Calibri"/>
              </a:rPr>
              <a:t>Equity Eligible Person applicants requesting to qualify based on former incarceration or former/current foster care enrollment do not need to submit any documentation for approval.</a:t>
            </a:r>
            <a:endParaRPr lang="en-US"/>
          </a:p>
          <a:p>
            <a:pPr marL="285750" indent="-285750">
              <a:buFont typeface="Arial"/>
              <a:buChar char="•"/>
            </a:pPr>
            <a:r>
              <a:rPr lang="en-US">
                <a:solidFill>
                  <a:srgbClr val="00869E"/>
                </a:solidFill>
                <a:latin typeface="Cambria"/>
                <a:ea typeface="Calibri"/>
                <a:cs typeface="Calibri"/>
              </a:rPr>
              <a:t>For EEPs who qualify based on participation in a CEJA or FEJA training program, former incarceration and former/current foster care enrollment, </a:t>
            </a:r>
            <a:r>
              <a:rPr lang="en-US" u="sng">
                <a:solidFill>
                  <a:srgbClr val="00869E"/>
                </a:solidFill>
                <a:latin typeface="Cambria"/>
                <a:ea typeface="Calibri"/>
                <a:cs typeface="Calibri"/>
              </a:rPr>
              <a:t>no recertification post-approval is necessary </a:t>
            </a:r>
            <a:endParaRPr lang="en-US">
              <a:solidFill>
                <a:srgbClr val="00869E"/>
              </a:solidFill>
              <a:latin typeface="Cambria"/>
              <a:ea typeface="Calibri"/>
              <a:cs typeface="Calibri"/>
            </a:endParaRPr>
          </a:p>
        </p:txBody>
      </p:sp>
    </p:spTree>
    <p:extLst>
      <p:ext uri="{BB962C8B-B14F-4D97-AF65-F5344CB8AC3E}">
        <p14:creationId xmlns:p14="http://schemas.microsoft.com/office/powerpoint/2010/main" val="591427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9FF04E-424A-1A42-B413-0DE6D298EB8D}"/>
              </a:ext>
            </a:extLst>
          </p:cNvPr>
          <p:cNvSpPr>
            <a:spLocks noGrp="1"/>
          </p:cNvSpPr>
          <p:nvPr>
            <p:ph type="title"/>
          </p:nvPr>
        </p:nvSpPr>
        <p:spPr>
          <a:xfrm>
            <a:off x="839788" y="457200"/>
            <a:ext cx="8797372" cy="1248310"/>
          </a:xfrm>
        </p:spPr>
        <p:txBody>
          <a:bodyPr/>
          <a:lstStyle/>
          <a:p>
            <a:r>
              <a:rPr lang="en-US" b="1">
                <a:solidFill>
                  <a:srgbClr val="000F9F"/>
                </a:solidFill>
                <a:latin typeface="Cambria"/>
                <a:ea typeface="Cambria"/>
              </a:rPr>
              <a:t>Resources for Employers </a:t>
            </a:r>
            <a:endParaRPr lang="en-US" b="1">
              <a:solidFill>
                <a:srgbClr val="000F9F"/>
              </a:solidFill>
              <a:latin typeface="Cambria" panose="02040503050406030204" pitchFamily="18" charset="0"/>
              <a:ea typeface="Cambria"/>
            </a:endParaRPr>
          </a:p>
        </p:txBody>
      </p:sp>
      <p:pic>
        <p:nvPicPr>
          <p:cNvPr id="4" name="Picture 3">
            <a:extLst>
              <a:ext uri="{FF2B5EF4-FFF2-40B4-BE49-F238E27FC236}">
                <a16:creationId xmlns:a16="http://schemas.microsoft.com/office/drawing/2014/main" id="{451ECDA5-1536-AF4E-A93C-982E397ECC19}"/>
              </a:ext>
            </a:extLst>
          </p:cNvPr>
          <p:cNvPicPr>
            <a:picLocks noChangeAspect="1"/>
          </p:cNvPicPr>
          <p:nvPr/>
        </p:nvPicPr>
        <p:blipFill>
          <a:blip r:embed="rId3"/>
          <a:stretch>
            <a:fillRect/>
          </a:stretch>
        </p:blipFill>
        <p:spPr>
          <a:xfrm>
            <a:off x="838199" y="224871"/>
            <a:ext cx="10692331" cy="912330"/>
          </a:xfrm>
          <a:prstGeom prst="rect">
            <a:avLst/>
          </a:prstGeom>
        </p:spPr>
      </p:pic>
      <p:sp>
        <p:nvSpPr>
          <p:cNvPr id="11" name="Content Placeholder 2">
            <a:extLst>
              <a:ext uri="{FF2B5EF4-FFF2-40B4-BE49-F238E27FC236}">
                <a16:creationId xmlns:a16="http://schemas.microsoft.com/office/drawing/2014/main" id="{73B4E80E-1AE8-A38C-F7B3-F968CDDBC664}"/>
              </a:ext>
            </a:extLst>
          </p:cNvPr>
          <p:cNvSpPr txBox="1">
            <a:spLocks/>
          </p:cNvSpPr>
          <p:nvPr/>
        </p:nvSpPr>
        <p:spPr>
          <a:xfrm>
            <a:off x="846827" y="1900449"/>
            <a:ext cx="10932542" cy="563092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a:solidFill>
                  <a:srgbClr val="00869E"/>
                </a:solidFill>
                <a:latin typeface="Cambria"/>
                <a:ea typeface="Cambria"/>
              </a:rPr>
              <a:t>Key Functions of the Portal for Employers:</a:t>
            </a:r>
            <a:endParaRPr lang="en-US" sz="2000">
              <a:latin typeface="Cambria"/>
              <a:ea typeface="Calibri"/>
              <a:cs typeface="Calibri"/>
            </a:endParaRPr>
          </a:p>
          <a:p>
            <a:pPr marL="342900" indent="-342900"/>
            <a:r>
              <a:rPr lang="en-US" sz="2000" b="1">
                <a:solidFill>
                  <a:srgbClr val="00869E"/>
                </a:solidFill>
                <a:latin typeface="Cambria"/>
                <a:ea typeface="Cambria"/>
                <a:cs typeface="Calibri"/>
              </a:rPr>
              <a:t>Register as a Clean Energy Company: </a:t>
            </a:r>
            <a:r>
              <a:rPr lang="en-US" sz="2000">
                <a:solidFill>
                  <a:srgbClr val="00869E"/>
                </a:solidFill>
                <a:latin typeface="Cambria"/>
                <a:ea typeface="+mn-lt"/>
                <a:cs typeface="+mn-lt"/>
                <a:hlinkClick r:id="rId4"/>
              </a:rPr>
              <a:t>https://app.smartsheet.com/b/form/4e3bf9f0a63e4cb8b77c05c27c3dcc10</a:t>
            </a:r>
            <a:r>
              <a:rPr lang="en-US" sz="2000">
                <a:solidFill>
                  <a:srgbClr val="00869E"/>
                </a:solidFill>
                <a:latin typeface="Cambria"/>
                <a:ea typeface="+mn-lt"/>
                <a:cs typeface="+mn-lt"/>
              </a:rPr>
              <a:t> </a:t>
            </a:r>
            <a:endParaRPr lang="en-US" sz="2000">
              <a:solidFill>
                <a:srgbClr val="00869E"/>
              </a:solidFill>
              <a:latin typeface="Cambria"/>
              <a:ea typeface="Calibri"/>
              <a:cs typeface="Calibri"/>
            </a:endParaRPr>
          </a:p>
          <a:p>
            <a:pPr marL="685800"/>
            <a:r>
              <a:rPr lang="en-US" sz="1900">
                <a:solidFill>
                  <a:srgbClr val="00869E"/>
                </a:solidFill>
                <a:latin typeface="Cambria"/>
                <a:ea typeface="+mn-lt"/>
                <a:cs typeface="+mn-lt"/>
              </a:rPr>
              <a:t>After registration approval, clean energy companies will be able to submit job postings and view list of Equity Eligible Persons</a:t>
            </a:r>
            <a:endParaRPr lang="en-US" sz="1900">
              <a:solidFill>
                <a:srgbClr val="000000"/>
              </a:solidFill>
              <a:latin typeface="Cambria"/>
              <a:ea typeface="Calibri"/>
              <a:cs typeface="Calibri"/>
            </a:endParaRPr>
          </a:p>
          <a:p>
            <a:pPr marL="342900" indent="-342900"/>
            <a:r>
              <a:rPr lang="en-US" sz="2000" b="1">
                <a:solidFill>
                  <a:srgbClr val="00869E"/>
                </a:solidFill>
                <a:latin typeface="Cambria"/>
                <a:ea typeface="Calibri"/>
                <a:cs typeface="Calibri"/>
              </a:rPr>
              <a:t>Resources  </a:t>
            </a:r>
          </a:p>
          <a:p>
            <a:pPr marL="800100" lvl="1" indent="-342900"/>
            <a:r>
              <a:rPr lang="en-US" sz="1900">
                <a:solidFill>
                  <a:srgbClr val="00869E"/>
                </a:solidFill>
                <a:latin typeface="Cambria"/>
                <a:ea typeface="Calibri"/>
                <a:cs typeface="Calibri"/>
              </a:rPr>
              <a:t>Information regarding the Minimum Equity Standard (MES)</a:t>
            </a:r>
          </a:p>
          <a:p>
            <a:pPr marL="800100" lvl="1" indent="-342900"/>
            <a:r>
              <a:rPr lang="en-US" sz="1900">
                <a:solidFill>
                  <a:srgbClr val="00869E"/>
                </a:solidFill>
                <a:latin typeface="Cambria"/>
                <a:ea typeface="Calibri"/>
                <a:cs typeface="Calibri"/>
              </a:rPr>
              <a:t>User guide to help navigate the Equity Portal</a:t>
            </a:r>
          </a:p>
          <a:p>
            <a:pPr marL="800100" lvl="1" indent="-342900"/>
            <a:r>
              <a:rPr lang="en-US" sz="1900">
                <a:solidFill>
                  <a:srgbClr val="00869E"/>
                </a:solidFill>
                <a:latin typeface="Cambria"/>
                <a:ea typeface="Calibri"/>
                <a:cs typeface="Calibri"/>
              </a:rPr>
              <a:t>List of FEJA and CEJA Workforce Training Programs – companies can use these contacts to help support recruitment efforts to meet MES</a:t>
            </a:r>
          </a:p>
          <a:p>
            <a:pPr marL="800100" lvl="1" indent="-342900"/>
            <a:r>
              <a:rPr lang="en-US" sz="1900">
                <a:solidFill>
                  <a:srgbClr val="00869E"/>
                </a:solidFill>
                <a:latin typeface="Cambria"/>
                <a:ea typeface="+mn-lt"/>
                <a:cs typeface="+mn-lt"/>
              </a:rPr>
              <a:t>Other Training Programs (non-EEP qualified) for building skills</a:t>
            </a:r>
            <a:endParaRPr lang="en-US" sz="1900">
              <a:solidFill>
                <a:srgbClr val="00869E"/>
              </a:solidFill>
              <a:latin typeface="Cambria"/>
              <a:ea typeface="Calibri"/>
              <a:cs typeface="Calibri"/>
            </a:endParaRPr>
          </a:p>
          <a:p>
            <a:pPr marL="800100" lvl="1" indent="-342900"/>
            <a:r>
              <a:rPr lang="en-US" sz="1900">
                <a:solidFill>
                  <a:srgbClr val="00869E"/>
                </a:solidFill>
                <a:latin typeface="Cambria"/>
                <a:ea typeface="Calibri"/>
                <a:cs typeface="Calibri"/>
              </a:rPr>
              <a:t>Grant and funding opportunities</a:t>
            </a:r>
          </a:p>
          <a:p>
            <a:pPr marL="800100" lvl="1" indent="-342900"/>
            <a:r>
              <a:rPr lang="en-US" sz="1900">
                <a:solidFill>
                  <a:srgbClr val="00869E"/>
                </a:solidFill>
                <a:latin typeface="Cambria"/>
                <a:ea typeface="Calibri"/>
                <a:cs typeface="Calibri"/>
              </a:rPr>
              <a:t>Equity Eligible Contractor (EEC) and Approved Vendor (AV) list to support companies in meeting MES</a:t>
            </a:r>
          </a:p>
          <a:p>
            <a:pPr marL="342900" indent="-342900"/>
            <a:endParaRPr lang="en-US" sz="2400">
              <a:solidFill>
                <a:srgbClr val="00869E"/>
              </a:solidFill>
              <a:latin typeface="Cambria"/>
              <a:ea typeface="Calibri"/>
              <a:cs typeface="Calibri"/>
            </a:endParaRPr>
          </a:p>
          <a:p>
            <a:pPr marL="0" indent="0">
              <a:buNone/>
            </a:pPr>
            <a:endParaRPr lang="en-US" sz="2400">
              <a:solidFill>
                <a:srgbClr val="00869E"/>
              </a:solidFill>
              <a:latin typeface="Cambria"/>
              <a:ea typeface="Calibri"/>
              <a:cs typeface="Calibri"/>
            </a:endParaRPr>
          </a:p>
          <a:p>
            <a:pPr marL="0" indent="0">
              <a:buNone/>
            </a:pPr>
            <a:endParaRPr lang="en-US" sz="2400">
              <a:solidFill>
                <a:srgbClr val="00869E"/>
              </a:solidFill>
              <a:latin typeface="Cambria"/>
              <a:ea typeface="Calibri"/>
              <a:cs typeface="Calibri"/>
            </a:endParaRPr>
          </a:p>
          <a:p>
            <a:pPr marL="0" indent="0">
              <a:buNone/>
            </a:pPr>
            <a:endParaRPr lang="en-US" sz="2400">
              <a:solidFill>
                <a:srgbClr val="00869E"/>
              </a:solidFill>
              <a:latin typeface="Cambria"/>
              <a:ea typeface="Calibri"/>
              <a:cs typeface="Calibri"/>
            </a:endParaRPr>
          </a:p>
          <a:p>
            <a:pPr marL="0" indent="0">
              <a:buNone/>
            </a:pPr>
            <a:endParaRPr lang="en-US" sz="2400">
              <a:solidFill>
                <a:srgbClr val="00869E"/>
              </a:solidFill>
              <a:latin typeface="Cambria"/>
              <a:ea typeface="Calibri"/>
              <a:cs typeface="Calibri"/>
            </a:endParaRPr>
          </a:p>
          <a:p>
            <a:pPr marL="0" indent="0">
              <a:buNone/>
            </a:pPr>
            <a:endParaRPr lang="en-US" sz="2400">
              <a:solidFill>
                <a:srgbClr val="00869E"/>
              </a:solidFill>
              <a:latin typeface="Cambria"/>
              <a:ea typeface="Calibri"/>
              <a:cs typeface="Calibri"/>
            </a:endParaRPr>
          </a:p>
          <a:p>
            <a:pPr marL="457200" indent="-457200"/>
            <a:endParaRPr lang="en-US" sz="2400">
              <a:solidFill>
                <a:srgbClr val="00869E"/>
              </a:solidFill>
              <a:latin typeface="Cambria" panose="02040503050406030204" pitchFamily="18" charset="0"/>
              <a:ea typeface="Cambria" panose="02040503050406030204" pitchFamily="18" charset="0"/>
              <a:cs typeface="Calibri"/>
            </a:endParaRPr>
          </a:p>
          <a:p>
            <a:pPr marL="0" indent="0">
              <a:buNone/>
            </a:pPr>
            <a:endParaRPr lang="en-US" sz="2400" b="1">
              <a:solidFill>
                <a:srgbClr val="00869E"/>
              </a:solidFill>
              <a:latin typeface="Cambria" panose="02040503050406030204" pitchFamily="18" charset="0"/>
              <a:ea typeface="Cambria" panose="02040503050406030204" pitchFamily="18" charset="0"/>
              <a:cs typeface="Calibri"/>
            </a:endParaRPr>
          </a:p>
          <a:p>
            <a:pPr marL="457200" indent="-457200"/>
            <a:endParaRPr lang="en-US" sz="2400" b="1">
              <a:solidFill>
                <a:srgbClr val="00869E"/>
              </a:solidFill>
              <a:latin typeface="Cambria" panose="02040503050406030204" pitchFamily="18" charset="0"/>
              <a:ea typeface="Cambria" panose="02040503050406030204" pitchFamily="18" charset="0"/>
              <a:cs typeface="Calibri"/>
            </a:endParaRPr>
          </a:p>
        </p:txBody>
      </p:sp>
    </p:spTree>
    <p:extLst>
      <p:ext uri="{BB962C8B-B14F-4D97-AF65-F5344CB8AC3E}">
        <p14:creationId xmlns:p14="http://schemas.microsoft.com/office/powerpoint/2010/main" val="1897644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9FF04E-424A-1A42-B413-0DE6D298EB8D}"/>
              </a:ext>
            </a:extLst>
          </p:cNvPr>
          <p:cNvSpPr>
            <a:spLocks noGrp="1"/>
          </p:cNvSpPr>
          <p:nvPr>
            <p:ph type="title"/>
          </p:nvPr>
        </p:nvSpPr>
        <p:spPr>
          <a:xfrm>
            <a:off x="839788" y="457200"/>
            <a:ext cx="9264097" cy="1257835"/>
          </a:xfrm>
        </p:spPr>
        <p:txBody>
          <a:bodyPr/>
          <a:lstStyle/>
          <a:p>
            <a:r>
              <a:rPr lang="en-US" b="1">
                <a:solidFill>
                  <a:srgbClr val="000F9F"/>
                </a:solidFill>
                <a:latin typeface="Cambria"/>
                <a:ea typeface="Cambria"/>
              </a:rPr>
              <a:t>Resources for Small Businesses or Contractors </a:t>
            </a:r>
            <a:endParaRPr lang="en-US" b="1">
              <a:solidFill>
                <a:srgbClr val="000F9F"/>
              </a:solidFill>
              <a:latin typeface="Cambria" panose="02040503050406030204" pitchFamily="18" charset="0"/>
              <a:ea typeface="Cambria"/>
            </a:endParaRPr>
          </a:p>
        </p:txBody>
      </p:sp>
      <p:pic>
        <p:nvPicPr>
          <p:cNvPr id="4" name="Picture 3">
            <a:extLst>
              <a:ext uri="{FF2B5EF4-FFF2-40B4-BE49-F238E27FC236}">
                <a16:creationId xmlns:a16="http://schemas.microsoft.com/office/drawing/2014/main" id="{451ECDA5-1536-AF4E-A93C-982E397ECC19}"/>
              </a:ext>
            </a:extLst>
          </p:cNvPr>
          <p:cNvPicPr>
            <a:picLocks noChangeAspect="1"/>
          </p:cNvPicPr>
          <p:nvPr/>
        </p:nvPicPr>
        <p:blipFill>
          <a:blip r:embed="rId3"/>
          <a:stretch>
            <a:fillRect/>
          </a:stretch>
        </p:blipFill>
        <p:spPr>
          <a:xfrm>
            <a:off x="838199" y="224871"/>
            <a:ext cx="10692331" cy="912330"/>
          </a:xfrm>
          <a:prstGeom prst="rect">
            <a:avLst/>
          </a:prstGeom>
        </p:spPr>
      </p:pic>
      <p:sp>
        <p:nvSpPr>
          <p:cNvPr id="11" name="Content Placeholder 2">
            <a:extLst>
              <a:ext uri="{FF2B5EF4-FFF2-40B4-BE49-F238E27FC236}">
                <a16:creationId xmlns:a16="http://schemas.microsoft.com/office/drawing/2014/main" id="{73B4E80E-1AE8-A38C-F7B3-F968CDDBC664}"/>
              </a:ext>
            </a:extLst>
          </p:cNvPr>
          <p:cNvSpPr txBox="1">
            <a:spLocks/>
          </p:cNvSpPr>
          <p:nvPr/>
        </p:nvSpPr>
        <p:spPr>
          <a:xfrm>
            <a:off x="835942" y="1900449"/>
            <a:ext cx="5571951" cy="462943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a:solidFill>
                  <a:srgbClr val="00869E"/>
                </a:solidFill>
                <a:latin typeface="Cambria"/>
                <a:ea typeface="Cambria"/>
                <a:cs typeface="Calibri"/>
              </a:rPr>
              <a:t>Small and Emerging Business Hub: </a:t>
            </a:r>
          </a:p>
          <a:p>
            <a:pPr marL="457200" indent="-285750"/>
            <a:r>
              <a:rPr lang="en-US" sz="2000">
                <a:solidFill>
                  <a:srgbClr val="00869E"/>
                </a:solidFill>
                <a:latin typeface="Cambria"/>
                <a:ea typeface="+mn-lt"/>
                <a:cs typeface="+mn-lt"/>
              </a:rPr>
              <a:t>Learn About Illinois Solar Incentive Programs  </a:t>
            </a:r>
            <a:endParaRPr lang="en-US" sz="2000">
              <a:solidFill>
                <a:srgbClr val="00869E"/>
              </a:solidFill>
              <a:latin typeface="Cambria"/>
              <a:ea typeface="Calibri"/>
              <a:cs typeface="Calibri"/>
            </a:endParaRPr>
          </a:p>
          <a:p>
            <a:pPr marL="914400" lvl="1" indent="-285750"/>
            <a:r>
              <a:rPr lang="en-US" sz="1600">
                <a:solidFill>
                  <a:srgbClr val="00869E"/>
                </a:solidFill>
                <a:latin typeface="Cambria"/>
                <a:ea typeface="+mn-lt"/>
                <a:cs typeface="+mn-lt"/>
              </a:rPr>
              <a:t>Read through the Small and Emerging Business guide to get a step-by-by step guide of becoming an AV or a Designees</a:t>
            </a:r>
          </a:p>
          <a:p>
            <a:pPr marL="457200" indent="-285750"/>
            <a:r>
              <a:rPr lang="en-US" sz="2000">
                <a:solidFill>
                  <a:srgbClr val="00869E"/>
                </a:solidFill>
                <a:latin typeface="Cambria"/>
                <a:ea typeface="+mn-lt"/>
                <a:cs typeface="+mn-lt"/>
              </a:rPr>
              <a:t>Get Help Starting and Growing Your Business  </a:t>
            </a:r>
            <a:endParaRPr lang="en-US" sz="2000">
              <a:solidFill>
                <a:srgbClr val="00869E"/>
              </a:solidFill>
              <a:latin typeface="Cambria"/>
              <a:ea typeface="Calibri" panose="020F0502020204030204"/>
              <a:cs typeface="Calibri" panose="020F0502020204030204"/>
            </a:endParaRPr>
          </a:p>
          <a:p>
            <a:pPr marL="914400" lvl="1" indent="-285750"/>
            <a:r>
              <a:rPr lang="en-US" sz="1600">
                <a:solidFill>
                  <a:srgbClr val="00869E"/>
                </a:solidFill>
                <a:latin typeface="Cambria"/>
                <a:ea typeface="+mn-lt"/>
                <a:cs typeface="+mn-lt"/>
              </a:rPr>
              <a:t>Consulting services, no cost support, and childcare or educational services</a:t>
            </a:r>
          </a:p>
          <a:p>
            <a:pPr marL="457200" indent="-285750"/>
            <a:r>
              <a:rPr lang="en-US" sz="2000">
                <a:solidFill>
                  <a:srgbClr val="00869E"/>
                </a:solidFill>
                <a:latin typeface="Cambria"/>
                <a:ea typeface="+mn-lt"/>
                <a:cs typeface="+mn-lt"/>
              </a:rPr>
              <a:t>Discover Financial Support for your Business  </a:t>
            </a:r>
          </a:p>
          <a:p>
            <a:pPr marL="914400" lvl="1" indent="-285750"/>
            <a:r>
              <a:rPr lang="en-US" sz="1600">
                <a:solidFill>
                  <a:srgbClr val="00869E"/>
                </a:solidFill>
                <a:latin typeface="Cambria"/>
                <a:ea typeface="+mn-lt"/>
                <a:cs typeface="+mn-lt"/>
              </a:rPr>
              <a:t>Grants and funding opportunities</a:t>
            </a:r>
          </a:p>
          <a:p>
            <a:pPr marL="457200" indent="-285750"/>
            <a:r>
              <a:rPr lang="en-US" sz="2000">
                <a:solidFill>
                  <a:srgbClr val="00869E"/>
                </a:solidFill>
                <a:latin typeface="Cambria"/>
                <a:ea typeface="+mn-lt"/>
                <a:cs typeface="+mn-lt"/>
              </a:rPr>
              <a:t>Connect with Workforce and Training Programs  </a:t>
            </a:r>
            <a:endParaRPr lang="en-US" sz="2000">
              <a:latin typeface="Cambria"/>
              <a:ea typeface="Calibri" panose="020F0502020204030204"/>
              <a:cs typeface="Calibri" panose="020F0502020204030204"/>
            </a:endParaRPr>
          </a:p>
          <a:p>
            <a:pPr marL="0" indent="0">
              <a:buNone/>
            </a:pPr>
            <a:endParaRPr lang="en-US" sz="2400">
              <a:solidFill>
                <a:srgbClr val="00869E"/>
              </a:solidFill>
              <a:latin typeface="Cambria"/>
              <a:ea typeface="Calibri"/>
              <a:cs typeface="Calibri"/>
            </a:endParaRPr>
          </a:p>
          <a:p>
            <a:pPr marL="0" indent="0">
              <a:buNone/>
            </a:pPr>
            <a:endParaRPr lang="en-US" sz="2400">
              <a:solidFill>
                <a:srgbClr val="00869E"/>
              </a:solidFill>
              <a:latin typeface="Calibri"/>
              <a:ea typeface="Calibri"/>
              <a:cs typeface="Calibri"/>
            </a:endParaRPr>
          </a:p>
          <a:p>
            <a:pPr marL="0" indent="0">
              <a:buNone/>
            </a:pPr>
            <a:endParaRPr lang="en-US" sz="2400">
              <a:solidFill>
                <a:srgbClr val="00869E"/>
              </a:solidFill>
              <a:latin typeface="Calibri"/>
              <a:ea typeface="Calibri"/>
              <a:cs typeface="Calibri"/>
            </a:endParaRPr>
          </a:p>
          <a:p>
            <a:pPr marL="0" indent="0">
              <a:buNone/>
            </a:pPr>
            <a:endParaRPr lang="en-US" sz="2400">
              <a:solidFill>
                <a:srgbClr val="00869E"/>
              </a:solidFill>
              <a:latin typeface="Calibri"/>
              <a:ea typeface="Calibri"/>
              <a:cs typeface="Calibri"/>
            </a:endParaRPr>
          </a:p>
          <a:p>
            <a:pPr marL="0" indent="0">
              <a:buNone/>
            </a:pPr>
            <a:endParaRPr lang="en-US" sz="2400">
              <a:solidFill>
                <a:srgbClr val="00869E"/>
              </a:solidFill>
              <a:latin typeface="Calibri"/>
              <a:ea typeface="Calibri"/>
              <a:cs typeface="Calibri"/>
            </a:endParaRPr>
          </a:p>
          <a:p>
            <a:pPr marL="457200" indent="-457200"/>
            <a:endParaRPr lang="en-US" sz="2400">
              <a:solidFill>
                <a:srgbClr val="00869E"/>
              </a:solidFill>
              <a:latin typeface="Cambria" panose="02040503050406030204" pitchFamily="18" charset="0"/>
              <a:ea typeface="Cambria" panose="02040503050406030204" pitchFamily="18" charset="0"/>
              <a:cs typeface="Calibri"/>
            </a:endParaRPr>
          </a:p>
          <a:p>
            <a:pPr marL="0" indent="0">
              <a:buNone/>
            </a:pPr>
            <a:endParaRPr lang="en-US" sz="2400" b="1">
              <a:solidFill>
                <a:srgbClr val="00869E"/>
              </a:solidFill>
              <a:latin typeface="Cambria" panose="02040503050406030204" pitchFamily="18" charset="0"/>
              <a:ea typeface="Cambria" panose="02040503050406030204" pitchFamily="18" charset="0"/>
              <a:cs typeface="Calibri"/>
            </a:endParaRPr>
          </a:p>
          <a:p>
            <a:pPr marL="457200" indent="-457200"/>
            <a:endParaRPr lang="en-US" sz="2400" b="1">
              <a:solidFill>
                <a:srgbClr val="00869E"/>
              </a:solidFill>
              <a:latin typeface="Cambria" panose="02040503050406030204" pitchFamily="18" charset="0"/>
              <a:ea typeface="Cambria" panose="02040503050406030204" pitchFamily="18" charset="0"/>
              <a:cs typeface="Calibri"/>
            </a:endParaRPr>
          </a:p>
        </p:txBody>
      </p:sp>
      <p:pic>
        <p:nvPicPr>
          <p:cNvPr id="2" name="Picture 1" descr="Two people shaking hands">
            <a:extLst>
              <a:ext uri="{FF2B5EF4-FFF2-40B4-BE49-F238E27FC236}">
                <a16:creationId xmlns:a16="http://schemas.microsoft.com/office/drawing/2014/main" id="{33F981A5-E86F-15CD-E5AF-93FCEEDAF1D8}"/>
              </a:ext>
            </a:extLst>
          </p:cNvPr>
          <p:cNvPicPr>
            <a:picLocks noChangeAspect="1"/>
          </p:cNvPicPr>
          <p:nvPr/>
        </p:nvPicPr>
        <p:blipFill>
          <a:blip r:embed="rId4"/>
          <a:stretch>
            <a:fillRect/>
          </a:stretch>
        </p:blipFill>
        <p:spPr>
          <a:xfrm>
            <a:off x="7347451" y="1898316"/>
            <a:ext cx="4424948" cy="3048000"/>
          </a:xfrm>
          <a:prstGeom prst="rect">
            <a:avLst/>
          </a:prstGeom>
        </p:spPr>
      </p:pic>
      <p:pic>
        <p:nvPicPr>
          <p:cNvPr id="3" name="Picture 2" descr="Engineers with digital tablet and blueprints in a factory">
            <a:extLst>
              <a:ext uri="{FF2B5EF4-FFF2-40B4-BE49-F238E27FC236}">
                <a16:creationId xmlns:a16="http://schemas.microsoft.com/office/drawing/2014/main" id="{B7F88497-AC9C-FEB1-8BBE-7340B91AE558}"/>
              </a:ext>
            </a:extLst>
          </p:cNvPr>
          <p:cNvPicPr>
            <a:picLocks noChangeAspect="1"/>
          </p:cNvPicPr>
          <p:nvPr/>
        </p:nvPicPr>
        <p:blipFill>
          <a:blip r:embed="rId5"/>
          <a:stretch>
            <a:fillRect/>
          </a:stretch>
        </p:blipFill>
        <p:spPr>
          <a:xfrm>
            <a:off x="6411237" y="4218034"/>
            <a:ext cx="3140911" cy="2139188"/>
          </a:xfrm>
          <a:prstGeom prst="rect">
            <a:avLst/>
          </a:prstGeom>
        </p:spPr>
      </p:pic>
    </p:spTree>
    <p:extLst>
      <p:ext uri="{BB962C8B-B14F-4D97-AF65-F5344CB8AC3E}">
        <p14:creationId xmlns:p14="http://schemas.microsoft.com/office/powerpoint/2010/main" val="1082744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9FF04E-424A-1A42-B413-0DE6D298EB8D}"/>
              </a:ext>
            </a:extLst>
          </p:cNvPr>
          <p:cNvSpPr>
            <a:spLocks noGrp="1"/>
          </p:cNvSpPr>
          <p:nvPr>
            <p:ph type="title"/>
          </p:nvPr>
        </p:nvSpPr>
        <p:spPr>
          <a:xfrm>
            <a:off x="839788" y="457200"/>
            <a:ext cx="8797372" cy="1248310"/>
          </a:xfrm>
        </p:spPr>
        <p:txBody>
          <a:bodyPr/>
          <a:lstStyle/>
          <a:p>
            <a:r>
              <a:rPr lang="en-US" b="1">
                <a:solidFill>
                  <a:srgbClr val="000F9F"/>
                </a:solidFill>
                <a:latin typeface="Cambria"/>
                <a:ea typeface="Cambria"/>
              </a:rPr>
              <a:t>Resources for Job Training Programs  </a:t>
            </a:r>
            <a:endParaRPr lang="en-US" b="1">
              <a:solidFill>
                <a:srgbClr val="000F9F"/>
              </a:solidFill>
              <a:latin typeface="Cambria" panose="02040503050406030204" pitchFamily="18" charset="0"/>
              <a:ea typeface="Cambria"/>
            </a:endParaRPr>
          </a:p>
        </p:txBody>
      </p:sp>
      <p:pic>
        <p:nvPicPr>
          <p:cNvPr id="4" name="Picture 3">
            <a:extLst>
              <a:ext uri="{FF2B5EF4-FFF2-40B4-BE49-F238E27FC236}">
                <a16:creationId xmlns:a16="http://schemas.microsoft.com/office/drawing/2014/main" id="{451ECDA5-1536-AF4E-A93C-982E397ECC19}"/>
              </a:ext>
            </a:extLst>
          </p:cNvPr>
          <p:cNvPicPr>
            <a:picLocks noChangeAspect="1"/>
          </p:cNvPicPr>
          <p:nvPr/>
        </p:nvPicPr>
        <p:blipFill>
          <a:blip r:embed="rId3"/>
          <a:stretch>
            <a:fillRect/>
          </a:stretch>
        </p:blipFill>
        <p:spPr>
          <a:xfrm>
            <a:off x="838199" y="224871"/>
            <a:ext cx="10692331" cy="912330"/>
          </a:xfrm>
          <a:prstGeom prst="rect">
            <a:avLst/>
          </a:prstGeom>
        </p:spPr>
      </p:pic>
      <p:sp>
        <p:nvSpPr>
          <p:cNvPr id="11" name="Content Placeholder 2">
            <a:extLst>
              <a:ext uri="{FF2B5EF4-FFF2-40B4-BE49-F238E27FC236}">
                <a16:creationId xmlns:a16="http://schemas.microsoft.com/office/drawing/2014/main" id="{73B4E80E-1AE8-A38C-F7B3-F968CDDBC664}"/>
              </a:ext>
            </a:extLst>
          </p:cNvPr>
          <p:cNvSpPr txBox="1">
            <a:spLocks/>
          </p:cNvSpPr>
          <p:nvPr/>
        </p:nvSpPr>
        <p:spPr>
          <a:xfrm>
            <a:off x="835942" y="1713543"/>
            <a:ext cx="10943427" cy="278174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2000" b="1">
              <a:solidFill>
                <a:srgbClr val="00869E"/>
              </a:solidFill>
              <a:latin typeface="Cambria"/>
              <a:ea typeface="Cambria"/>
              <a:cs typeface="Calibri"/>
            </a:endParaRPr>
          </a:p>
          <a:p>
            <a:pPr marL="342900" indent="-342900"/>
            <a:r>
              <a:rPr lang="en-US" sz="2400" b="1" dirty="0">
                <a:solidFill>
                  <a:srgbClr val="00869E"/>
                </a:solidFill>
                <a:latin typeface="Cambria"/>
                <a:ea typeface="Calibri"/>
                <a:cs typeface="Calibri"/>
              </a:rPr>
              <a:t>EEP registration</a:t>
            </a:r>
            <a:r>
              <a:rPr lang="en-US" sz="2400" dirty="0">
                <a:solidFill>
                  <a:srgbClr val="00869E"/>
                </a:solidFill>
                <a:latin typeface="Cambria"/>
                <a:ea typeface="Calibri"/>
                <a:cs typeface="Calibri"/>
              </a:rPr>
              <a:t> and "on behalf of" feature to help participants apply and access job opportunities </a:t>
            </a:r>
            <a:endParaRPr lang="en-US" sz="2400" dirty="0">
              <a:solidFill>
                <a:srgbClr val="000000"/>
              </a:solidFill>
              <a:latin typeface="Cambria"/>
              <a:ea typeface="Calibri"/>
              <a:cs typeface="Calibri"/>
            </a:endParaRPr>
          </a:p>
          <a:p>
            <a:pPr marL="800100" lvl="1" indent="-342900"/>
            <a:r>
              <a:rPr lang="en-US" sz="2000" dirty="0">
                <a:solidFill>
                  <a:srgbClr val="00869E"/>
                </a:solidFill>
                <a:latin typeface="Cambria"/>
                <a:ea typeface="Calibri"/>
                <a:cs typeface="Calibri"/>
              </a:rPr>
              <a:t>Can be built into job training program process</a:t>
            </a:r>
            <a:endParaRPr lang="en-US" sz="2000" dirty="0">
              <a:solidFill>
                <a:srgbClr val="000000"/>
              </a:solidFill>
              <a:latin typeface="Cambria"/>
              <a:ea typeface="Calibri"/>
              <a:cs typeface="Calibri"/>
            </a:endParaRPr>
          </a:p>
          <a:p>
            <a:pPr marL="342900" indent="-342900"/>
            <a:r>
              <a:rPr lang="en-US" sz="2400" b="1" dirty="0">
                <a:solidFill>
                  <a:srgbClr val="00869E"/>
                </a:solidFill>
                <a:latin typeface="Cambria"/>
                <a:ea typeface="Calibri"/>
                <a:cs typeface="Calibri"/>
              </a:rPr>
              <a:t>EEC and clean energy companies/jobs list</a:t>
            </a:r>
            <a:r>
              <a:rPr lang="en-US" sz="2400" dirty="0">
                <a:solidFill>
                  <a:srgbClr val="00869E"/>
                </a:solidFill>
                <a:latin typeface="Cambria"/>
                <a:ea typeface="Calibri"/>
                <a:cs typeface="Calibri"/>
              </a:rPr>
              <a:t> to help job developers engage with companies and place their participants</a:t>
            </a:r>
            <a:endParaRPr lang="en-US" dirty="0">
              <a:latin typeface="Cambria"/>
              <a:ea typeface="Cambria"/>
            </a:endParaRPr>
          </a:p>
          <a:p>
            <a:pPr marL="342900" indent="-342900"/>
            <a:r>
              <a:rPr lang="en-US" sz="2400" b="1" dirty="0">
                <a:solidFill>
                  <a:srgbClr val="00869E"/>
                </a:solidFill>
                <a:latin typeface="Cambria"/>
                <a:ea typeface="Calibri"/>
                <a:cs typeface="Calibri"/>
              </a:rPr>
              <a:t>Small &amp; Emerging Business Hub</a:t>
            </a:r>
            <a:r>
              <a:rPr lang="en-US" sz="2400" dirty="0">
                <a:solidFill>
                  <a:srgbClr val="00869E"/>
                </a:solidFill>
                <a:latin typeface="Cambria"/>
                <a:ea typeface="Calibri"/>
                <a:cs typeface="Calibri"/>
              </a:rPr>
              <a:t> to support small businesses and contractors get started and grow their businesses in the solar economy</a:t>
            </a:r>
          </a:p>
          <a:p>
            <a:pPr marL="342900" indent="-342900"/>
            <a:r>
              <a:rPr lang="en-US" sz="2400" b="1" dirty="0">
                <a:solidFill>
                  <a:srgbClr val="00869E"/>
                </a:solidFill>
                <a:latin typeface="Cambria"/>
                <a:ea typeface="Calibri"/>
                <a:cs typeface="Calibri"/>
              </a:rPr>
              <a:t>Other Education and Training Programs</a:t>
            </a:r>
            <a:r>
              <a:rPr lang="en-US" sz="2400" dirty="0">
                <a:solidFill>
                  <a:srgbClr val="00869E"/>
                </a:solidFill>
                <a:latin typeface="Cambria"/>
                <a:ea typeface="Calibri"/>
                <a:cs typeface="Calibri"/>
              </a:rPr>
              <a:t> to support program participants grow their skill set</a:t>
            </a:r>
          </a:p>
          <a:p>
            <a:pPr marL="342900" indent="-342900"/>
            <a:endParaRPr lang="en-US" sz="2400">
              <a:solidFill>
                <a:srgbClr val="00869E"/>
              </a:solidFill>
              <a:latin typeface="Calibri"/>
              <a:ea typeface="Calibri"/>
              <a:cs typeface="Calibri"/>
            </a:endParaRPr>
          </a:p>
          <a:p>
            <a:pPr marL="0" indent="0">
              <a:buNone/>
            </a:pPr>
            <a:endParaRPr lang="en-US" sz="2400">
              <a:solidFill>
                <a:srgbClr val="00869E"/>
              </a:solidFill>
              <a:latin typeface="Calibri"/>
              <a:ea typeface="Calibri"/>
              <a:cs typeface="Calibri"/>
            </a:endParaRPr>
          </a:p>
          <a:p>
            <a:pPr marL="0" indent="0">
              <a:buNone/>
            </a:pPr>
            <a:endParaRPr lang="en-US" sz="2400">
              <a:solidFill>
                <a:srgbClr val="00869E"/>
              </a:solidFill>
              <a:latin typeface="Calibri"/>
              <a:ea typeface="Calibri"/>
              <a:cs typeface="Calibri"/>
            </a:endParaRPr>
          </a:p>
          <a:p>
            <a:pPr marL="0" indent="0">
              <a:buNone/>
            </a:pPr>
            <a:endParaRPr lang="en-US" sz="2400">
              <a:solidFill>
                <a:srgbClr val="00869E"/>
              </a:solidFill>
              <a:latin typeface="Calibri"/>
              <a:ea typeface="Calibri"/>
              <a:cs typeface="Calibri"/>
            </a:endParaRPr>
          </a:p>
          <a:p>
            <a:pPr marL="0" indent="0">
              <a:buNone/>
            </a:pPr>
            <a:endParaRPr lang="en-US" sz="2400">
              <a:solidFill>
                <a:srgbClr val="00869E"/>
              </a:solidFill>
              <a:latin typeface="Calibri"/>
              <a:ea typeface="Calibri"/>
              <a:cs typeface="Calibri"/>
            </a:endParaRPr>
          </a:p>
          <a:p>
            <a:pPr marL="0" indent="0">
              <a:buNone/>
            </a:pPr>
            <a:endParaRPr lang="en-US" sz="2400">
              <a:solidFill>
                <a:srgbClr val="00869E"/>
              </a:solidFill>
              <a:latin typeface="Calibri"/>
              <a:ea typeface="Calibri"/>
              <a:cs typeface="Calibri"/>
            </a:endParaRPr>
          </a:p>
          <a:p>
            <a:pPr marL="0" indent="0">
              <a:buNone/>
            </a:pPr>
            <a:endParaRPr lang="en-US" sz="2400">
              <a:solidFill>
                <a:srgbClr val="00869E"/>
              </a:solidFill>
              <a:latin typeface="Cambria" panose="02040503050406030204" pitchFamily="18" charset="0"/>
              <a:ea typeface="Cambria" panose="02040503050406030204" pitchFamily="18" charset="0"/>
              <a:cs typeface="Calibri"/>
            </a:endParaRPr>
          </a:p>
          <a:p>
            <a:pPr marL="0" indent="0">
              <a:buNone/>
            </a:pPr>
            <a:endParaRPr lang="en-US" sz="2400" b="1">
              <a:solidFill>
                <a:srgbClr val="00869E"/>
              </a:solidFill>
              <a:latin typeface="Cambria" panose="02040503050406030204" pitchFamily="18" charset="0"/>
              <a:ea typeface="Cambria" panose="02040503050406030204" pitchFamily="18" charset="0"/>
              <a:cs typeface="Calibri"/>
            </a:endParaRPr>
          </a:p>
          <a:p>
            <a:pPr marL="457200" indent="-457200"/>
            <a:endParaRPr lang="en-US" sz="2400" b="1">
              <a:solidFill>
                <a:srgbClr val="00869E"/>
              </a:solidFill>
              <a:latin typeface="Cambria" panose="02040503050406030204" pitchFamily="18" charset="0"/>
              <a:ea typeface="Cambria" panose="02040503050406030204" pitchFamily="18" charset="0"/>
              <a:cs typeface="Calibri"/>
            </a:endParaRPr>
          </a:p>
        </p:txBody>
      </p:sp>
    </p:spTree>
    <p:extLst>
      <p:ext uri="{BB962C8B-B14F-4D97-AF65-F5344CB8AC3E}">
        <p14:creationId xmlns:p14="http://schemas.microsoft.com/office/powerpoint/2010/main" val="83122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9FF04E-424A-1A42-B413-0DE6D298EB8D}"/>
              </a:ext>
            </a:extLst>
          </p:cNvPr>
          <p:cNvSpPr>
            <a:spLocks noGrp="1"/>
          </p:cNvSpPr>
          <p:nvPr>
            <p:ph type="title"/>
          </p:nvPr>
        </p:nvSpPr>
        <p:spPr>
          <a:xfrm>
            <a:off x="839788" y="457200"/>
            <a:ext cx="8797372" cy="1248310"/>
          </a:xfrm>
        </p:spPr>
        <p:txBody>
          <a:bodyPr/>
          <a:lstStyle/>
          <a:p>
            <a:r>
              <a:rPr lang="en-US" b="1">
                <a:solidFill>
                  <a:srgbClr val="000F9F"/>
                </a:solidFill>
                <a:latin typeface="Cambria"/>
                <a:ea typeface="Cambria"/>
              </a:rPr>
              <a:t>Next Steps for Job Training Programs  </a:t>
            </a:r>
            <a:endParaRPr lang="en-US" b="1">
              <a:solidFill>
                <a:srgbClr val="000F9F"/>
              </a:solidFill>
              <a:latin typeface="Cambria" panose="02040503050406030204" pitchFamily="18" charset="0"/>
              <a:ea typeface="Cambria"/>
            </a:endParaRPr>
          </a:p>
        </p:txBody>
      </p:sp>
      <p:pic>
        <p:nvPicPr>
          <p:cNvPr id="4" name="Picture 3">
            <a:extLst>
              <a:ext uri="{FF2B5EF4-FFF2-40B4-BE49-F238E27FC236}">
                <a16:creationId xmlns:a16="http://schemas.microsoft.com/office/drawing/2014/main" id="{451ECDA5-1536-AF4E-A93C-982E397ECC19}"/>
              </a:ext>
            </a:extLst>
          </p:cNvPr>
          <p:cNvPicPr>
            <a:picLocks noChangeAspect="1"/>
          </p:cNvPicPr>
          <p:nvPr/>
        </p:nvPicPr>
        <p:blipFill>
          <a:blip r:embed="rId3"/>
          <a:stretch>
            <a:fillRect/>
          </a:stretch>
        </p:blipFill>
        <p:spPr>
          <a:xfrm>
            <a:off x="838199" y="224871"/>
            <a:ext cx="10692331" cy="912330"/>
          </a:xfrm>
          <a:prstGeom prst="rect">
            <a:avLst/>
          </a:prstGeom>
        </p:spPr>
      </p:pic>
      <p:sp>
        <p:nvSpPr>
          <p:cNvPr id="11" name="Content Placeholder 2">
            <a:extLst>
              <a:ext uri="{FF2B5EF4-FFF2-40B4-BE49-F238E27FC236}">
                <a16:creationId xmlns:a16="http://schemas.microsoft.com/office/drawing/2014/main" id="{73B4E80E-1AE8-A38C-F7B3-F968CDDBC664}"/>
              </a:ext>
            </a:extLst>
          </p:cNvPr>
          <p:cNvSpPr txBox="1">
            <a:spLocks/>
          </p:cNvSpPr>
          <p:nvPr/>
        </p:nvSpPr>
        <p:spPr>
          <a:xfrm>
            <a:off x="835942" y="1617420"/>
            <a:ext cx="10943427" cy="460766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2000" b="1">
              <a:solidFill>
                <a:srgbClr val="00869E"/>
              </a:solidFill>
              <a:latin typeface="calibri light"/>
              <a:ea typeface="Cambria"/>
              <a:cs typeface="Calibri"/>
            </a:endParaRPr>
          </a:p>
          <a:p>
            <a:pPr marL="0" indent="0">
              <a:buNone/>
            </a:pPr>
            <a:r>
              <a:rPr lang="en-US" sz="2000" b="1">
                <a:solidFill>
                  <a:srgbClr val="00869E"/>
                </a:solidFill>
                <a:latin typeface="Cambria"/>
                <a:ea typeface="Calibri"/>
                <a:cs typeface="Calibri"/>
              </a:rPr>
              <a:t>Make EEP registration part of your training program's process: </a:t>
            </a:r>
            <a:r>
              <a:rPr lang="en-US" sz="2000">
                <a:solidFill>
                  <a:srgbClr val="00869E"/>
                </a:solidFill>
                <a:latin typeface="Cambria"/>
                <a:ea typeface="Calibri"/>
                <a:cs typeface="Calibri"/>
              </a:rPr>
              <a:t>Registering EEPs as a part of your training program ensures they'll have access to job postings and resources on the Equity Portal</a:t>
            </a:r>
          </a:p>
          <a:p>
            <a:pPr marL="0" indent="0">
              <a:buNone/>
            </a:pPr>
            <a:r>
              <a:rPr lang="en-US" sz="2000" u="sng">
                <a:solidFill>
                  <a:srgbClr val="00869E"/>
                </a:solidFill>
                <a:latin typeface="Cambria"/>
                <a:ea typeface="Calibri"/>
                <a:cs typeface="Calibri"/>
              </a:rPr>
              <a:t>Two Options:</a:t>
            </a:r>
            <a:endParaRPr lang="en-US" sz="2000" b="1" u="sng">
              <a:solidFill>
                <a:srgbClr val="00869E"/>
              </a:solidFill>
              <a:latin typeface="Cambria"/>
              <a:ea typeface="Calibri"/>
              <a:cs typeface="Calibri"/>
            </a:endParaRPr>
          </a:p>
          <a:p>
            <a:pPr marL="457200" indent="-457200">
              <a:buAutoNum type="arabicPeriod"/>
            </a:pPr>
            <a:r>
              <a:rPr lang="en-US" sz="2000">
                <a:solidFill>
                  <a:srgbClr val="00869E"/>
                </a:solidFill>
                <a:latin typeface="Cambria"/>
                <a:ea typeface="Calibri" panose="020F0502020204030204"/>
                <a:cs typeface="Calibri" panose="020F0502020204030204"/>
              </a:rPr>
              <a:t>Have program participants apply at the start or end of your program – they'll need either written communication (email) confirming their enrollment in the program, or a program certificate</a:t>
            </a:r>
          </a:p>
          <a:p>
            <a:pPr marL="457200" indent="-457200">
              <a:buAutoNum type="arabicPeriod"/>
            </a:pPr>
            <a:r>
              <a:rPr lang="en-US" sz="2000">
                <a:solidFill>
                  <a:srgbClr val="00869E"/>
                </a:solidFill>
                <a:latin typeface="Cambria"/>
                <a:ea typeface="Calibri" panose="020F0502020204030204"/>
                <a:cs typeface="Calibri" panose="020F0502020204030204"/>
              </a:rPr>
              <a:t>Register for program participants on their behalf – you'll need an EEP Attestation form, which can be found in the online application form</a:t>
            </a:r>
          </a:p>
          <a:p>
            <a:pPr marL="0" indent="0">
              <a:buNone/>
            </a:pPr>
            <a:endParaRPr lang="en-US" sz="2000" b="1">
              <a:solidFill>
                <a:srgbClr val="00869E"/>
              </a:solidFill>
              <a:latin typeface="Cambria"/>
              <a:ea typeface="+mn-lt"/>
              <a:cs typeface="+mn-lt"/>
            </a:endParaRPr>
          </a:p>
          <a:p>
            <a:pPr marL="0" indent="0">
              <a:buNone/>
            </a:pPr>
            <a:r>
              <a:rPr lang="en-US" sz="2000" b="1">
                <a:solidFill>
                  <a:srgbClr val="00869E"/>
                </a:solidFill>
                <a:latin typeface="Cambria"/>
                <a:ea typeface="+mn-lt"/>
                <a:cs typeface="+mn-lt"/>
              </a:rPr>
              <a:t>Online form:</a:t>
            </a:r>
            <a:r>
              <a:rPr lang="en-US" sz="2000">
                <a:solidFill>
                  <a:srgbClr val="00869E"/>
                </a:solidFill>
                <a:latin typeface="Cambria"/>
                <a:ea typeface="+mn-lt"/>
                <a:cs typeface="+mn-lt"/>
              </a:rPr>
              <a:t> </a:t>
            </a:r>
            <a:r>
              <a:rPr lang="en-US" sz="2000">
                <a:solidFill>
                  <a:srgbClr val="00869E"/>
                </a:solidFill>
                <a:ea typeface="+mn-lt"/>
                <a:cs typeface="+mn-lt"/>
                <a:hlinkClick r:id="rId4"/>
              </a:rPr>
              <a:t>https://app.smartsheet.com/b/form/a662d496abad4207b2778754aa19c7ff</a:t>
            </a:r>
            <a:r>
              <a:rPr lang="en-US" sz="2000">
                <a:solidFill>
                  <a:srgbClr val="00869E"/>
                </a:solidFill>
                <a:ea typeface="+mn-lt"/>
                <a:cs typeface="+mn-lt"/>
              </a:rPr>
              <a:t> </a:t>
            </a:r>
            <a:endParaRPr lang="en-US" sz="2000">
              <a:ea typeface="+mn-lt"/>
              <a:cs typeface="+mn-lt"/>
            </a:endParaRPr>
          </a:p>
          <a:p>
            <a:pPr marL="0" indent="0">
              <a:buNone/>
            </a:pPr>
            <a:endParaRPr lang="en-US" sz="2400">
              <a:solidFill>
                <a:srgbClr val="00869E"/>
              </a:solidFill>
              <a:latin typeface="Calibri"/>
              <a:ea typeface="Calibri"/>
              <a:cs typeface="Calibri"/>
            </a:endParaRPr>
          </a:p>
          <a:p>
            <a:pPr marL="0" indent="0">
              <a:buNone/>
            </a:pPr>
            <a:endParaRPr lang="en-US" sz="1800">
              <a:solidFill>
                <a:srgbClr val="00869E"/>
              </a:solidFill>
              <a:latin typeface="Calibri"/>
              <a:ea typeface="Calibri"/>
              <a:cs typeface="Calibri"/>
            </a:endParaRPr>
          </a:p>
          <a:p>
            <a:pPr marL="0" indent="0">
              <a:buNone/>
            </a:pPr>
            <a:endParaRPr lang="en-US" sz="2400">
              <a:solidFill>
                <a:srgbClr val="00869E"/>
              </a:solidFill>
              <a:latin typeface="Calibri"/>
              <a:ea typeface="Calibri"/>
              <a:cs typeface="Calibri"/>
            </a:endParaRPr>
          </a:p>
          <a:p>
            <a:pPr marL="0" indent="0">
              <a:buNone/>
            </a:pPr>
            <a:endParaRPr lang="en-US" sz="2400">
              <a:solidFill>
                <a:srgbClr val="00869E"/>
              </a:solidFill>
              <a:latin typeface="Calibri"/>
              <a:ea typeface="Calibri"/>
              <a:cs typeface="Calibri"/>
            </a:endParaRPr>
          </a:p>
          <a:p>
            <a:pPr marL="0" indent="0">
              <a:buNone/>
            </a:pPr>
            <a:endParaRPr lang="en-US" sz="2400">
              <a:solidFill>
                <a:srgbClr val="00869E"/>
              </a:solidFill>
              <a:latin typeface="Calibri"/>
              <a:ea typeface="Calibri"/>
              <a:cs typeface="Calibri"/>
            </a:endParaRPr>
          </a:p>
          <a:p>
            <a:pPr marL="0" indent="0">
              <a:buNone/>
            </a:pPr>
            <a:endParaRPr lang="en-US" sz="2400">
              <a:solidFill>
                <a:srgbClr val="00869E"/>
              </a:solidFill>
              <a:latin typeface="Calibri"/>
              <a:ea typeface="Calibri"/>
              <a:cs typeface="Calibri"/>
            </a:endParaRPr>
          </a:p>
          <a:p>
            <a:pPr marL="457200" indent="-457200"/>
            <a:endParaRPr lang="en-US" sz="2400">
              <a:solidFill>
                <a:srgbClr val="00869E"/>
              </a:solidFill>
              <a:latin typeface="Cambria" panose="02040503050406030204" pitchFamily="18" charset="0"/>
              <a:ea typeface="Cambria" panose="02040503050406030204" pitchFamily="18" charset="0"/>
              <a:cs typeface="Calibri"/>
            </a:endParaRPr>
          </a:p>
          <a:p>
            <a:pPr marL="0" indent="0">
              <a:buNone/>
            </a:pPr>
            <a:endParaRPr lang="en-US" sz="2400" b="1">
              <a:solidFill>
                <a:srgbClr val="00869E"/>
              </a:solidFill>
              <a:latin typeface="Cambria" panose="02040503050406030204" pitchFamily="18" charset="0"/>
              <a:ea typeface="Cambria" panose="02040503050406030204" pitchFamily="18" charset="0"/>
              <a:cs typeface="Calibri"/>
            </a:endParaRPr>
          </a:p>
          <a:p>
            <a:pPr marL="457200" indent="-457200"/>
            <a:endParaRPr lang="en-US" sz="2400" b="1">
              <a:solidFill>
                <a:srgbClr val="00869E"/>
              </a:solidFill>
              <a:latin typeface="Cambria" panose="02040503050406030204" pitchFamily="18" charset="0"/>
              <a:ea typeface="Cambria" panose="02040503050406030204" pitchFamily="18" charset="0"/>
              <a:cs typeface="Calibri"/>
            </a:endParaRPr>
          </a:p>
        </p:txBody>
      </p:sp>
    </p:spTree>
    <p:extLst>
      <p:ext uri="{BB962C8B-B14F-4D97-AF65-F5344CB8AC3E}">
        <p14:creationId xmlns:p14="http://schemas.microsoft.com/office/powerpoint/2010/main" val="1468713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F2588-E088-5D4B-9FE1-199BD6C54929}"/>
              </a:ext>
            </a:extLst>
          </p:cNvPr>
          <p:cNvSpPr>
            <a:spLocks noGrp="1"/>
          </p:cNvSpPr>
          <p:nvPr>
            <p:ph type="title"/>
          </p:nvPr>
        </p:nvSpPr>
        <p:spPr>
          <a:xfrm>
            <a:off x="839788" y="1278397"/>
            <a:ext cx="1927225" cy="654490"/>
          </a:xfrm>
        </p:spPr>
        <p:txBody>
          <a:bodyPr>
            <a:noAutofit/>
          </a:bodyPr>
          <a:lstStyle/>
          <a:p>
            <a:r>
              <a:rPr lang="en-US" sz="3600" b="1">
                <a:solidFill>
                  <a:srgbClr val="000F9F"/>
                </a:solidFill>
                <a:latin typeface="Cambria"/>
                <a:ea typeface="Cambria"/>
              </a:rPr>
              <a:t>Q&amp;A</a:t>
            </a:r>
            <a:endParaRPr lang="en-US" sz="3600" b="1">
              <a:solidFill>
                <a:srgbClr val="000F9F"/>
              </a:solidFill>
              <a:latin typeface="Cambria" panose="02040503050406030204" pitchFamily="18" charset="0"/>
            </a:endParaRPr>
          </a:p>
        </p:txBody>
      </p:sp>
      <p:pic>
        <p:nvPicPr>
          <p:cNvPr id="8" name="Picture 7">
            <a:extLst>
              <a:ext uri="{FF2B5EF4-FFF2-40B4-BE49-F238E27FC236}">
                <a16:creationId xmlns:a16="http://schemas.microsoft.com/office/drawing/2014/main" id="{3F44DF26-DDED-9B40-B8E1-207594B8C21B}"/>
              </a:ext>
            </a:extLst>
          </p:cNvPr>
          <p:cNvPicPr>
            <a:picLocks noChangeAspect="1"/>
          </p:cNvPicPr>
          <p:nvPr/>
        </p:nvPicPr>
        <p:blipFill>
          <a:blip r:embed="rId3"/>
          <a:stretch>
            <a:fillRect/>
          </a:stretch>
        </p:blipFill>
        <p:spPr>
          <a:xfrm>
            <a:off x="928955" y="148352"/>
            <a:ext cx="10692331" cy="912330"/>
          </a:xfrm>
          <a:prstGeom prst="rect">
            <a:avLst/>
          </a:prstGeom>
        </p:spPr>
      </p:pic>
      <p:sp>
        <p:nvSpPr>
          <p:cNvPr id="5" name="Slide Number Placeholder 4">
            <a:extLst>
              <a:ext uri="{FF2B5EF4-FFF2-40B4-BE49-F238E27FC236}">
                <a16:creationId xmlns:a16="http://schemas.microsoft.com/office/drawing/2014/main" id="{1A0F7043-C826-3144-8D2F-74D7FD7C6091}"/>
              </a:ext>
            </a:extLst>
          </p:cNvPr>
          <p:cNvSpPr>
            <a:spLocks noGrp="1"/>
          </p:cNvSpPr>
          <p:nvPr>
            <p:ph type="sldNum" sz="quarter" idx="12"/>
          </p:nvPr>
        </p:nvSpPr>
        <p:spPr/>
        <p:txBody>
          <a:bodyPr/>
          <a:lstStyle/>
          <a:p>
            <a:fld id="{88F567A2-FD9E-644E-A981-4FDBB6C4D4B7}" type="slidenum">
              <a:rPr lang="en-US" smtClean="0"/>
              <a:t>16</a:t>
            </a:fld>
            <a:endParaRPr lang="en-US"/>
          </a:p>
        </p:txBody>
      </p:sp>
      <p:pic>
        <p:nvPicPr>
          <p:cNvPr id="13" name="Picture 12">
            <a:extLst>
              <a:ext uri="{FF2B5EF4-FFF2-40B4-BE49-F238E27FC236}">
                <a16:creationId xmlns:a16="http://schemas.microsoft.com/office/drawing/2014/main" id="{25B8CF78-3179-3B40-B9E7-005CFDF91749}"/>
              </a:ext>
            </a:extLst>
          </p:cNvPr>
          <p:cNvPicPr>
            <a:picLocks noChangeAspect="1"/>
          </p:cNvPicPr>
          <p:nvPr/>
        </p:nvPicPr>
        <p:blipFill>
          <a:blip r:embed="rId4"/>
          <a:srcRect l="50000" r="628"/>
          <a:stretch/>
        </p:blipFill>
        <p:spPr>
          <a:xfrm>
            <a:off x="928955" y="2397216"/>
            <a:ext cx="4278560" cy="3069202"/>
          </a:xfrm>
          <a:prstGeom prst="rect">
            <a:avLst/>
          </a:prstGeom>
          <a:ln w="38100">
            <a:solidFill>
              <a:srgbClr val="FFCD00"/>
            </a:solidFill>
          </a:ln>
        </p:spPr>
      </p:pic>
      <p:cxnSp>
        <p:nvCxnSpPr>
          <p:cNvPr id="9" name="Straight Arrow Connector 8">
            <a:extLst>
              <a:ext uri="{FF2B5EF4-FFF2-40B4-BE49-F238E27FC236}">
                <a16:creationId xmlns:a16="http://schemas.microsoft.com/office/drawing/2014/main" id="{81917AEA-53EA-C828-5BF6-66CCF401FE54}"/>
              </a:ext>
            </a:extLst>
          </p:cNvPr>
          <p:cNvCxnSpPr/>
          <p:nvPr/>
        </p:nvCxnSpPr>
        <p:spPr>
          <a:xfrm flipH="1">
            <a:off x="5617029" y="1273629"/>
            <a:ext cx="0" cy="4811484"/>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2" name="Title 3">
            <a:extLst>
              <a:ext uri="{FF2B5EF4-FFF2-40B4-BE49-F238E27FC236}">
                <a16:creationId xmlns:a16="http://schemas.microsoft.com/office/drawing/2014/main" id="{ED0CDB90-6C36-D0DC-D913-98BAF97FBED7}"/>
              </a:ext>
            </a:extLst>
          </p:cNvPr>
          <p:cNvSpPr txBox="1">
            <a:spLocks/>
          </p:cNvSpPr>
          <p:nvPr/>
        </p:nvSpPr>
        <p:spPr>
          <a:xfrm>
            <a:off x="5881954" y="1280440"/>
            <a:ext cx="7813918" cy="683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3600" b="1">
                <a:solidFill>
                  <a:srgbClr val="000F9F"/>
                </a:solidFill>
                <a:latin typeface="Cambria"/>
                <a:ea typeface="Cambria"/>
              </a:rPr>
              <a:t>Contact us</a:t>
            </a:r>
          </a:p>
        </p:txBody>
      </p:sp>
      <p:sp>
        <p:nvSpPr>
          <p:cNvPr id="17" name="Text Placeholder 9">
            <a:extLst>
              <a:ext uri="{FF2B5EF4-FFF2-40B4-BE49-F238E27FC236}">
                <a16:creationId xmlns:a16="http://schemas.microsoft.com/office/drawing/2014/main" id="{5875780E-2BE2-339B-659C-67023553DF41}"/>
              </a:ext>
            </a:extLst>
          </p:cNvPr>
          <p:cNvSpPr txBox="1">
            <a:spLocks/>
          </p:cNvSpPr>
          <p:nvPr/>
        </p:nvSpPr>
        <p:spPr>
          <a:xfrm>
            <a:off x="6412791" y="4441272"/>
            <a:ext cx="5456778" cy="52415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404040"/>
                </a:solidFill>
                <a:latin typeface="Cambria"/>
                <a:ea typeface="Cambria"/>
                <a:cs typeface="+mn-lt"/>
              </a:rPr>
              <a:t>https://energyequity.illinois.gov/</a:t>
            </a:r>
            <a:endParaRPr lang="en-US">
              <a:latin typeface="Cambria"/>
              <a:ea typeface="Cambria"/>
            </a:endParaRPr>
          </a:p>
        </p:txBody>
      </p:sp>
      <p:pic>
        <p:nvPicPr>
          <p:cNvPr id="19" name="Graphic 18" descr="World with solid fill">
            <a:extLst>
              <a:ext uri="{FF2B5EF4-FFF2-40B4-BE49-F238E27FC236}">
                <a16:creationId xmlns:a16="http://schemas.microsoft.com/office/drawing/2014/main" id="{43AC4901-E6EA-5275-7372-98BEEA6797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59756" y="4437237"/>
            <a:ext cx="530929" cy="530929"/>
          </a:xfrm>
          <a:prstGeom prst="rect">
            <a:avLst/>
          </a:prstGeom>
        </p:spPr>
      </p:pic>
      <p:sp>
        <p:nvSpPr>
          <p:cNvPr id="6" name="Text Placeholder 5">
            <a:extLst>
              <a:ext uri="{FF2B5EF4-FFF2-40B4-BE49-F238E27FC236}">
                <a16:creationId xmlns:a16="http://schemas.microsoft.com/office/drawing/2014/main" id="{E834F2CE-4FAC-DA91-E163-4E4C4B146F74}"/>
              </a:ext>
            </a:extLst>
          </p:cNvPr>
          <p:cNvSpPr txBox="1">
            <a:spLocks/>
          </p:cNvSpPr>
          <p:nvPr/>
        </p:nvSpPr>
        <p:spPr>
          <a:xfrm>
            <a:off x="6543578" y="3748169"/>
            <a:ext cx="4815952" cy="36175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404040"/>
                </a:solidFill>
                <a:latin typeface="Cambria"/>
                <a:ea typeface="Cambria"/>
                <a:cs typeface="+mn-lt"/>
              </a:rPr>
              <a:t>IPA.EnergyEquity@illinois.gov</a:t>
            </a:r>
            <a:endParaRPr lang="en-US">
              <a:latin typeface="Cambria"/>
              <a:ea typeface="Cambria"/>
            </a:endParaRPr>
          </a:p>
        </p:txBody>
      </p:sp>
      <p:pic>
        <p:nvPicPr>
          <p:cNvPr id="7" name="Graphic 6" descr="Payroll with solid fill">
            <a:extLst>
              <a:ext uri="{FF2B5EF4-FFF2-40B4-BE49-F238E27FC236}">
                <a16:creationId xmlns:a16="http://schemas.microsoft.com/office/drawing/2014/main" id="{8F042B4C-9A56-DC3E-84AB-1518136571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78957" y="3680594"/>
            <a:ext cx="451087" cy="451087"/>
          </a:xfrm>
          <a:prstGeom prst="rect">
            <a:avLst/>
          </a:prstGeom>
        </p:spPr>
      </p:pic>
    </p:spTree>
    <p:extLst>
      <p:ext uri="{BB962C8B-B14F-4D97-AF65-F5344CB8AC3E}">
        <p14:creationId xmlns:p14="http://schemas.microsoft.com/office/powerpoint/2010/main" val="808758021"/>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8DB5C-2748-BC4D-8758-3FD89D6DCA7D}"/>
              </a:ext>
            </a:extLst>
          </p:cNvPr>
          <p:cNvSpPr>
            <a:spLocks noGrp="1"/>
          </p:cNvSpPr>
          <p:nvPr>
            <p:ph type="title"/>
          </p:nvPr>
        </p:nvSpPr>
        <p:spPr>
          <a:xfrm>
            <a:off x="838200" y="832261"/>
            <a:ext cx="10515600" cy="1325563"/>
          </a:xfrm>
        </p:spPr>
        <p:txBody>
          <a:bodyPr>
            <a:normAutofit/>
          </a:bodyPr>
          <a:lstStyle/>
          <a:p>
            <a:r>
              <a:rPr lang="en-US" sz="4000" b="1">
                <a:solidFill>
                  <a:srgbClr val="000F9F"/>
                </a:solidFill>
                <a:latin typeface="Cambria"/>
                <a:ea typeface="Cambria"/>
              </a:rPr>
              <a:t>Presentation Roadmap</a:t>
            </a:r>
            <a:endParaRPr lang="en-US" sz="4000" b="1">
              <a:solidFill>
                <a:srgbClr val="000F9F"/>
              </a:solidFill>
              <a:latin typeface="Cambria" panose="02040503050406030204" pitchFamily="18" charset="0"/>
              <a:ea typeface="Cambria"/>
            </a:endParaRPr>
          </a:p>
        </p:txBody>
      </p:sp>
      <p:sp>
        <p:nvSpPr>
          <p:cNvPr id="3" name="Content Placeholder 2">
            <a:extLst>
              <a:ext uri="{FF2B5EF4-FFF2-40B4-BE49-F238E27FC236}">
                <a16:creationId xmlns:a16="http://schemas.microsoft.com/office/drawing/2014/main" id="{B4703C54-A043-D04B-BD92-CE07EB092988}"/>
              </a:ext>
            </a:extLst>
          </p:cNvPr>
          <p:cNvSpPr>
            <a:spLocks noGrp="1"/>
          </p:cNvSpPr>
          <p:nvPr>
            <p:ph idx="1"/>
          </p:nvPr>
        </p:nvSpPr>
        <p:spPr>
          <a:xfrm>
            <a:off x="838200" y="2021218"/>
            <a:ext cx="10515600" cy="4351338"/>
          </a:xfrm>
        </p:spPr>
        <p:txBody>
          <a:bodyPr vert="horz" lIns="91440" tIns="45720" rIns="91440" bIns="45720" rtlCol="0" anchor="t">
            <a:noAutofit/>
          </a:bodyPr>
          <a:lstStyle/>
          <a:p>
            <a:pPr marL="457200" indent="-457200">
              <a:buAutoNum type="arabicPeriod"/>
            </a:pPr>
            <a:r>
              <a:rPr lang="en-US" sz="2600">
                <a:solidFill>
                  <a:srgbClr val="00869E"/>
                </a:solidFill>
                <a:latin typeface="Cambria"/>
                <a:ea typeface="+mn-lt"/>
                <a:cs typeface="+mn-lt"/>
              </a:rPr>
              <a:t>Goals for the presentation</a:t>
            </a:r>
            <a:endParaRPr lang="en-US" sz="2600">
              <a:solidFill>
                <a:srgbClr val="000000"/>
              </a:solidFill>
              <a:latin typeface="Cambria"/>
              <a:ea typeface="+mn-lt"/>
              <a:cs typeface="+mn-lt"/>
            </a:endParaRPr>
          </a:p>
          <a:p>
            <a:pPr marL="457200" indent="-457200">
              <a:buAutoNum type="arabicPeriod"/>
            </a:pPr>
            <a:r>
              <a:rPr lang="en-US" sz="2600">
                <a:solidFill>
                  <a:srgbClr val="00869E"/>
                </a:solidFill>
                <a:latin typeface="Cambria"/>
                <a:ea typeface="+mn-lt"/>
                <a:cs typeface="+mn-lt"/>
              </a:rPr>
              <a:t>Overview of CEJA and collaboration between DCEO, IPA and workforce training programs</a:t>
            </a:r>
            <a:endParaRPr lang="en-US" sz="2600">
              <a:solidFill>
                <a:srgbClr val="00869E"/>
              </a:solidFill>
              <a:latin typeface="Cambria"/>
              <a:ea typeface="Calibri" panose="020F0502020204030204"/>
              <a:cs typeface="Calibri" panose="020F0502020204030204"/>
            </a:endParaRPr>
          </a:p>
          <a:p>
            <a:pPr marL="457200" indent="-457200">
              <a:buAutoNum type="arabicPeriod"/>
            </a:pPr>
            <a:r>
              <a:rPr lang="en-US" sz="2600">
                <a:solidFill>
                  <a:srgbClr val="00869E"/>
                </a:solidFill>
                <a:latin typeface="Cambria"/>
                <a:ea typeface="+mn-lt"/>
                <a:cs typeface="+mn-lt"/>
              </a:rPr>
              <a:t>Definitions Overview</a:t>
            </a:r>
          </a:p>
          <a:p>
            <a:pPr marL="457200" indent="-457200">
              <a:buAutoNum type="arabicPeriod"/>
            </a:pPr>
            <a:r>
              <a:rPr lang="en-US" sz="2600">
                <a:solidFill>
                  <a:srgbClr val="00869E"/>
                </a:solidFill>
                <a:latin typeface="Cambria"/>
                <a:ea typeface="+mn-lt"/>
                <a:cs typeface="+mn-lt"/>
              </a:rPr>
              <a:t>The Energy Workforce Equity Portal</a:t>
            </a:r>
          </a:p>
          <a:p>
            <a:pPr marL="457200" indent="-457200">
              <a:buAutoNum type="arabicPeriod"/>
            </a:pPr>
            <a:r>
              <a:rPr lang="en-US" sz="2600">
                <a:solidFill>
                  <a:srgbClr val="00869E"/>
                </a:solidFill>
                <a:latin typeface="Cambria"/>
                <a:ea typeface="+mn-lt"/>
                <a:cs typeface="+mn-lt"/>
              </a:rPr>
              <a:t>Benefits of the Equity Portal</a:t>
            </a:r>
          </a:p>
          <a:p>
            <a:pPr marL="457200" indent="-457200">
              <a:buAutoNum type="arabicPeriod"/>
            </a:pPr>
            <a:r>
              <a:rPr lang="en-US" sz="2600">
                <a:solidFill>
                  <a:srgbClr val="00869E"/>
                </a:solidFill>
                <a:latin typeface="Cambria"/>
                <a:ea typeface="+mn-lt"/>
                <a:cs typeface="+mn-lt"/>
              </a:rPr>
              <a:t>Next Steps</a:t>
            </a:r>
          </a:p>
          <a:p>
            <a:pPr marL="457200" indent="-457200">
              <a:buAutoNum type="arabicPeriod"/>
            </a:pPr>
            <a:r>
              <a:rPr lang="en-US" sz="2600">
                <a:solidFill>
                  <a:srgbClr val="00869E"/>
                </a:solidFill>
                <a:latin typeface="Cambria"/>
                <a:ea typeface="+mn-lt"/>
                <a:cs typeface="+mn-lt"/>
              </a:rPr>
              <a:t>Q&amp;A</a:t>
            </a:r>
          </a:p>
          <a:p>
            <a:pPr marL="457200" indent="-457200">
              <a:buAutoNum type="arabicPeriod"/>
            </a:pPr>
            <a:endParaRPr lang="en-US">
              <a:solidFill>
                <a:srgbClr val="00869E"/>
              </a:solidFill>
              <a:ea typeface="+mn-lt"/>
              <a:cs typeface="+mn-lt"/>
            </a:endParaRPr>
          </a:p>
          <a:p>
            <a:pPr marL="457200" indent="-457200">
              <a:buAutoNum type="arabicPeriod"/>
            </a:pPr>
            <a:endParaRPr lang="en-US">
              <a:solidFill>
                <a:srgbClr val="00869E"/>
              </a:solidFill>
              <a:ea typeface="+mn-lt"/>
              <a:cs typeface="+mn-lt"/>
            </a:endParaRPr>
          </a:p>
          <a:p>
            <a:pPr marL="457200" indent="-457200">
              <a:buAutoNum type="arabicPeriod"/>
            </a:pPr>
            <a:endParaRPr lang="en-US">
              <a:solidFill>
                <a:srgbClr val="00869E"/>
              </a:solidFill>
              <a:ea typeface="+mn-lt"/>
              <a:cs typeface="+mn-lt"/>
            </a:endParaRPr>
          </a:p>
          <a:p>
            <a:pPr marL="457200" indent="-457200">
              <a:buAutoNum type="arabicPeriod"/>
            </a:pPr>
            <a:endParaRPr lang="en-US">
              <a:solidFill>
                <a:srgbClr val="00869E"/>
              </a:solidFill>
              <a:ea typeface="+mn-lt"/>
              <a:cs typeface="+mn-lt"/>
            </a:endParaRPr>
          </a:p>
        </p:txBody>
      </p:sp>
      <p:pic>
        <p:nvPicPr>
          <p:cNvPr id="7" name="Picture 6">
            <a:extLst>
              <a:ext uri="{FF2B5EF4-FFF2-40B4-BE49-F238E27FC236}">
                <a16:creationId xmlns:a16="http://schemas.microsoft.com/office/drawing/2014/main" id="{451ECDA5-1536-AF4E-A93C-982E397ECC19}"/>
              </a:ext>
            </a:extLst>
          </p:cNvPr>
          <p:cNvPicPr>
            <a:picLocks noChangeAspect="1"/>
          </p:cNvPicPr>
          <p:nvPr/>
        </p:nvPicPr>
        <p:blipFill>
          <a:blip r:embed="rId2"/>
          <a:stretch>
            <a:fillRect/>
          </a:stretch>
        </p:blipFill>
        <p:spPr>
          <a:xfrm>
            <a:off x="838199" y="250548"/>
            <a:ext cx="10692331" cy="912330"/>
          </a:xfrm>
          <a:prstGeom prst="rect">
            <a:avLst/>
          </a:prstGeom>
        </p:spPr>
      </p:pic>
      <p:sp>
        <p:nvSpPr>
          <p:cNvPr id="5" name="Slide Number Placeholder 4">
            <a:extLst>
              <a:ext uri="{FF2B5EF4-FFF2-40B4-BE49-F238E27FC236}">
                <a16:creationId xmlns:a16="http://schemas.microsoft.com/office/drawing/2014/main" id="{0FC84C49-9CB1-4643-AB7A-FFA80A0BC88B}"/>
              </a:ext>
            </a:extLst>
          </p:cNvPr>
          <p:cNvSpPr>
            <a:spLocks noGrp="1"/>
          </p:cNvSpPr>
          <p:nvPr>
            <p:ph type="sldNum" sz="quarter" idx="12"/>
          </p:nvPr>
        </p:nvSpPr>
        <p:spPr/>
        <p:txBody>
          <a:bodyPr/>
          <a:lstStyle/>
          <a:p>
            <a:fld id="{88F567A2-FD9E-644E-A981-4FDBB6C4D4B7}" type="slidenum">
              <a:rPr lang="en-US" smtClean="0"/>
              <a:t>1</a:t>
            </a:fld>
            <a:endParaRPr lang="en-US"/>
          </a:p>
        </p:txBody>
      </p:sp>
    </p:spTree>
    <p:extLst>
      <p:ext uri="{BB962C8B-B14F-4D97-AF65-F5344CB8AC3E}">
        <p14:creationId xmlns:p14="http://schemas.microsoft.com/office/powerpoint/2010/main" val="2026310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8DB5C-2748-BC4D-8758-3FD89D6DCA7D}"/>
              </a:ext>
            </a:extLst>
          </p:cNvPr>
          <p:cNvSpPr>
            <a:spLocks noGrp="1"/>
          </p:cNvSpPr>
          <p:nvPr>
            <p:ph type="title"/>
          </p:nvPr>
        </p:nvSpPr>
        <p:spPr>
          <a:xfrm>
            <a:off x="838200" y="832261"/>
            <a:ext cx="10515600" cy="1325563"/>
          </a:xfrm>
        </p:spPr>
        <p:txBody>
          <a:bodyPr>
            <a:normAutofit/>
          </a:bodyPr>
          <a:lstStyle/>
          <a:p>
            <a:r>
              <a:rPr lang="en-US" sz="4000" b="1">
                <a:solidFill>
                  <a:srgbClr val="000F9F"/>
                </a:solidFill>
                <a:latin typeface="Cambria"/>
                <a:ea typeface="Cambria"/>
              </a:rPr>
              <a:t>Goals of Presentation</a:t>
            </a:r>
          </a:p>
        </p:txBody>
      </p:sp>
      <p:sp>
        <p:nvSpPr>
          <p:cNvPr id="3" name="Content Placeholder 2">
            <a:extLst>
              <a:ext uri="{FF2B5EF4-FFF2-40B4-BE49-F238E27FC236}">
                <a16:creationId xmlns:a16="http://schemas.microsoft.com/office/drawing/2014/main" id="{B4703C54-A043-D04B-BD92-CE07EB092988}"/>
              </a:ext>
            </a:extLst>
          </p:cNvPr>
          <p:cNvSpPr>
            <a:spLocks noGrp="1"/>
          </p:cNvSpPr>
          <p:nvPr>
            <p:ph idx="1"/>
          </p:nvPr>
        </p:nvSpPr>
        <p:spPr>
          <a:xfrm>
            <a:off x="838200" y="2150614"/>
            <a:ext cx="10515600" cy="2798584"/>
          </a:xfrm>
        </p:spPr>
        <p:txBody>
          <a:bodyPr vert="horz" lIns="91440" tIns="45720" rIns="91440" bIns="45720" rtlCol="0" anchor="t">
            <a:normAutofit/>
          </a:bodyPr>
          <a:lstStyle/>
          <a:p>
            <a:pPr marL="342900" indent="-342900"/>
            <a:r>
              <a:rPr lang="en-US">
                <a:solidFill>
                  <a:srgbClr val="00869E"/>
                </a:solidFill>
                <a:latin typeface="Cambria"/>
                <a:ea typeface="Cambria"/>
              </a:rPr>
              <a:t>Demonstrate how Energy Workforce Equity Portal works to carry out goals outlined by CEJA</a:t>
            </a:r>
          </a:p>
          <a:p>
            <a:pPr marL="342900" indent="-342900"/>
            <a:r>
              <a:rPr lang="en-US">
                <a:solidFill>
                  <a:srgbClr val="00869E"/>
                </a:solidFill>
                <a:latin typeface="Cambria"/>
                <a:ea typeface="Cambria"/>
              </a:rPr>
              <a:t>Provide overview of resources available through the Equity Portal </a:t>
            </a:r>
            <a:endParaRPr lang="en-US">
              <a:solidFill>
                <a:srgbClr val="00869E"/>
              </a:solidFill>
              <a:latin typeface="Cambria" panose="02040503050406030204" pitchFamily="18" charset="0"/>
              <a:ea typeface="Cambria" panose="02040503050406030204" pitchFamily="18" charset="0"/>
            </a:endParaRPr>
          </a:p>
          <a:p>
            <a:pPr marL="342900" indent="-342900"/>
            <a:r>
              <a:rPr lang="en-US">
                <a:solidFill>
                  <a:srgbClr val="00869E"/>
                </a:solidFill>
                <a:latin typeface="Cambria"/>
                <a:ea typeface="Cambria"/>
              </a:rPr>
              <a:t>Clarify how CEJA and FEJA grantees can use the Equity Portal to support their work</a:t>
            </a:r>
            <a:endParaRPr lang="en-US">
              <a:solidFill>
                <a:srgbClr val="00869E"/>
              </a:solidFill>
              <a:latin typeface="Cambria" panose="02040503050406030204" pitchFamily="18" charset="0"/>
              <a:ea typeface="Cambria" panose="02040503050406030204" pitchFamily="18" charset="0"/>
            </a:endParaRPr>
          </a:p>
          <a:p>
            <a:pPr marL="457200" indent="-457200"/>
            <a:endParaRPr lang="en-US" sz="2400" b="1">
              <a:solidFill>
                <a:srgbClr val="00869E"/>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451ECDA5-1536-AF4E-A93C-982E397ECC19}"/>
              </a:ext>
            </a:extLst>
          </p:cNvPr>
          <p:cNvPicPr>
            <a:picLocks noChangeAspect="1"/>
          </p:cNvPicPr>
          <p:nvPr/>
        </p:nvPicPr>
        <p:blipFill>
          <a:blip r:embed="rId2"/>
          <a:stretch>
            <a:fillRect/>
          </a:stretch>
        </p:blipFill>
        <p:spPr>
          <a:xfrm>
            <a:off x="838199" y="250548"/>
            <a:ext cx="10692331" cy="912330"/>
          </a:xfrm>
          <a:prstGeom prst="rect">
            <a:avLst/>
          </a:prstGeom>
        </p:spPr>
      </p:pic>
      <p:sp>
        <p:nvSpPr>
          <p:cNvPr id="5" name="Slide Number Placeholder 4">
            <a:extLst>
              <a:ext uri="{FF2B5EF4-FFF2-40B4-BE49-F238E27FC236}">
                <a16:creationId xmlns:a16="http://schemas.microsoft.com/office/drawing/2014/main" id="{99552399-8DA0-9D48-86EA-F411FB3013F2}"/>
              </a:ext>
            </a:extLst>
          </p:cNvPr>
          <p:cNvSpPr>
            <a:spLocks noGrp="1"/>
          </p:cNvSpPr>
          <p:nvPr>
            <p:ph type="sldNum" sz="quarter" idx="12"/>
          </p:nvPr>
        </p:nvSpPr>
        <p:spPr/>
        <p:txBody>
          <a:bodyPr/>
          <a:lstStyle/>
          <a:p>
            <a:fld id="{88F567A2-FD9E-644E-A981-4FDBB6C4D4B7}" type="slidenum">
              <a:rPr lang="en-US" smtClean="0"/>
              <a:t>2</a:t>
            </a:fld>
            <a:endParaRPr lang="en-US"/>
          </a:p>
        </p:txBody>
      </p:sp>
    </p:spTree>
    <p:extLst>
      <p:ext uri="{BB962C8B-B14F-4D97-AF65-F5344CB8AC3E}">
        <p14:creationId xmlns:p14="http://schemas.microsoft.com/office/powerpoint/2010/main" val="1021258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8DB5C-2748-BC4D-8758-3FD89D6DCA7D}"/>
              </a:ext>
            </a:extLst>
          </p:cNvPr>
          <p:cNvSpPr>
            <a:spLocks noGrp="1"/>
          </p:cNvSpPr>
          <p:nvPr>
            <p:ph type="title"/>
          </p:nvPr>
        </p:nvSpPr>
        <p:spPr>
          <a:xfrm>
            <a:off x="838200" y="832261"/>
            <a:ext cx="10515600" cy="1325563"/>
          </a:xfrm>
        </p:spPr>
        <p:txBody>
          <a:bodyPr>
            <a:normAutofit/>
          </a:bodyPr>
          <a:lstStyle/>
          <a:p>
            <a:r>
              <a:rPr lang="en-US" sz="4000" b="1">
                <a:solidFill>
                  <a:srgbClr val="000F9F"/>
                </a:solidFill>
                <a:latin typeface="Cambria"/>
                <a:ea typeface="Cambria"/>
              </a:rPr>
              <a:t>CEJA: Purpose </a:t>
            </a:r>
            <a:endParaRPr lang="en-US" sz="4000" b="1">
              <a:solidFill>
                <a:srgbClr val="000F9F"/>
              </a:solidFill>
              <a:latin typeface="Cambria" panose="02040503050406030204" pitchFamily="18" charset="0"/>
              <a:ea typeface="Cambria"/>
            </a:endParaRPr>
          </a:p>
        </p:txBody>
      </p:sp>
      <p:sp>
        <p:nvSpPr>
          <p:cNvPr id="3" name="Content Placeholder 2">
            <a:extLst>
              <a:ext uri="{FF2B5EF4-FFF2-40B4-BE49-F238E27FC236}">
                <a16:creationId xmlns:a16="http://schemas.microsoft.com/office/drawing/2014/main" id="{B4703C54-A043-D04B-BD92-CE07EB092988}"/>
              </a:ext>
            </a:extLst>
          </p:cNvPr>
          <p:cNvSpPr>
            <a:spLocks noGrp="1"/>
          </p:cNvSpPr>
          <p:nvPr>
            <p:ph idx="1"/>
          </p:nvPr>
        </p:nvSpPr>
        <p:spPr>
          <a:xfrm>
            <a:off x="911269" y="2156917"/>
            <a:ext cx="7819549" cy="4340900"/>
          </a:xfrm>
        </p:spPr>
        <p:txBody>
          <a:bodyPr vert="horz" lIns="91440" tIns="45720" rIns="91440" bIns="45720" rtlCol="0" anchor="t">
            <a:noAutofit/>
          </a:bodyPr>
          <a:lstStyle/>
          <a:p>
            <a:r>
              <a:rPr lang="en-US" sz="2200">
                <a:solidFill>
                  <a:srgbClr val="00869E"/>
                </a:solidFill>
                <a:latin typeface="Cambria"/>
                <a:ea typeface="+mn-lt"/>
                <a:cs typeface="+mn-lt"/>
              </a:rPr>
              <a:t>The Climate and Equitable Jobs Act (CEJA, P.A. 102-0662) was signed into law by Governor Pritzker on September 15, 2021.  CEJA is comprehensive energy legislation that:</a:t>
            </a:r>
            <a:endParaRPr lang="en-US" sz="2200">
              <a:solidFill>
                <a:srgbClr val="00869E"/>
              </a:solidFill>
              <a:latin typeface="Cambria"/>
              <a:ea typeface="Calibri"/>
              <a:cs typeface="Calibri"/>
            </a:endParaRPr>
          </a:p>
          <a:p>
            <a:pPr lvl="1"/>
            <a:r>
              <a:rPr lang="en-US" sz="2200">
                <a:solidFill>
                  <a:srgbClr val="00869E"/>
                </a:solidFill>
                <a:latin typeface="Cambria"/>
                <a:ea typeface="+mn-lt"/>
                <a:cs typeface="+mn-lt"/>
              </a:rPr>
              <a:t>Incentivizes renewable energy development;</a:t>
            </a:r>
            <a:endParaRPr lang="en-US" sz="2200">
              <a:latin typeface="Cambria"/>
              <a:ea typeface="Calibri"/>
              <a:cs typeface="Calibri"/>
            </a:endParaRPr>
          </a:p>
          <a:p>
            <a:pPr lvl="1"/>
            <a:r>
              <a:rPr lang="en-US" sz="2200">
                <a:solidFill>
                  <a:srgbClr val="00869E"/>
                </a:solidFill>
                <a:latin typeface="Cambria"/>
                <a:ea typeface="+mn-lt"/>
                <a:cs typeface="+mn-lt"/>
              </a:rPr>
              <a:t>Strengthens the diversity, equity, and labor standards applicable to the growing clean energy economy;</a:t>
            </a:r>
            <a:endParaRPr lang="en-US" sz="2200">
              <a:solidFill>
                <a:srgbClr val="000000"/>
              </a:solidFill>
              <a:latin typeface="Cambria"/>
              <a:ea typeface="+mn-lt"/>
              <a:cs typeface="+mn-lt"/>
            </a:endParaRPr>
          </a:p>
          <a:p>
            <a:pPr lvl="1"/>
            <a:r>
              <a:rPr lang="en-US" sz="2200">
                <a:solidFill>
                  <a:srgbClr val="00869E"/>
                </a:solidFill>
                <a:latin typeface="Cambria"/>
                <a:ea typeface="+mn-lt"/>
                <a:cs typeface="+mn-lt"/>
              </a:rPr>
              <a:t>Creates statewide clean energy workforce training programs to ensure our workforce is prepared for the jobs of the future; and</a:t>
            </a:r>
            <a:endParaRPr lang="en-US" sz="2200">
              <a:solidFill>
                <a:srgbClr val="000000"/>
              </a:solidFill>
              <a:latin typeface="Cambria"/>
              <a:ea typeface="+mn-lt"/>
              <a:cs typeface="+mn-lt"/>
            </a:endParaRPr>
          </a:p>
          <a:p>
            <a:pPr lvl="1"/>
            <a:r>
              <a:rPr lang="en-US" sz="2200">
                <a:solidFill>
                  <a:srgbClr val="00869E"/>
                </a:solidFill>
                <a:latin typeface="Cambria"/>
                <a:ea typeface="+mn-lt"/>
                <a:cs typeface="+mn-lt"/>
              </a:rPr>
              <a:t>Equitably supports communities facing energy transitions and much more. </a:t>
            </a:r>
            <a:r>
              <a:rPr lang="en-US">
                <a:solidFill>
                  <a:srgbClr val="00869E"/>
                </a:solidFill>
                <a:latin typeface="Cambria"/>
                <a:ea typeface="+mn-lt"/>
                <a:cs typeface="+mn-lt"/>
              </a:rPr>
              <a:t> </a:t>
            </a:r>
            <a:endParaRPr lang="en-US">
              <a:solidFill>
                <a:srgbClr val="000000"/>
              </a:solidFill>
              <a:latin typeface="Cambria"/>
              <a:ea typeface="+mn-lt"/>
              <a:cs typeface="+mn-lt"/>
            </a:endParaRPr>
          </a:p>
        </p:txBody>
      </p:sp>
      <p:pic>
        <p:nvPicPr>
          <p:cNvPr id="7" name="Picture 6">
            <a:extLst>
              <a:ext uri="{FF2B5EF4-FFF2-40B4-BE49-F238E27FC236}">
                <a16:creationId xmlns:a16="http://schemas.microsoft.com/office/drawing/2014/main" id="{451ECDA5-1536-AF4E-A93C-982E397ECC19}"/>
              </a:ext>
            </a:extLst>
          </p:cNvPr>
          <p:cNvPicPr>
            <a:picLocks noChangeAspect="1"/>
          </p:cNvPicPr>
          <p:nvPr/>
        </p:nvPicPr>
        <p:blipFill>
          <a:blip r:embed="rId2"/>
          <a:stretch>
            <a:fillRect/>
          </a:stretch>
        </p:blipFill>
        <p:spPr>
          <a:xfrm>
            <a:off x="838199" y="250548"/>
            <a:ext cx="10692331" cy="912330"/>
          </a:xfrm>
          <a:prstGeom prst="rect">
            <a:avLst/>
          </a:prstGeom>
        </p:spPr>
      </p:pic>
      <p:sp>
        <p:nvSpPr>
          <p:cNvPr id="5" name="Slide Number Placeholder 4">
            <a:extLst>
              <a:ext uri="{FF2B5EF4-FFF2-40B4-BE49-F238E27FC236}">
                <a16:creationId xmlns:a16="http://schemas.microsoft.com/office/drawing/2014/main" id="{0FC84C49-9CB1-4643-AB7A-FFA80A0BC88B}"/>
              </a:ext>
            </a:extLst>
          </p:cNvPr>
          <p:cNvSpPr>
            <a:spLocks noGrp="1"/>
          </p:cNvSpPr>
          <p:nvPr>
            <p:ph type="sldNum" sz="quarter" idx="12"/>
          </p:nvPr>
        </p:nvSpPr>
        <p:spPr/>
        <p:txBody>
          <a:bodyPr/>
          <a:lstStyle/>
          <a:p>
            <a:fld id="{88F567A2-FD9E-644E-A981-4FDBB6C4D4B7}" type="slidenum">
              <a:rPr lang="en-US" smtClean="0"/>
              <a:t>3</a:t>
            </a:fld>
            <a:endParaRPr lang="en-US"/>
          </a:p>
        </p:txBody>
      </p:sp>
      <p:pic>
        <p:nvPicPr>
          <p:cNvPr id="8" name="Picture 7">
            <a:extLst>
              <a:ext uri="{FF2B5EF4-FFF2-40B4-BE49-F238E27FC236}">
                <a16:creationId xmlns:a16="http://schemas.microsoft.com/office/drawing/2014/main" id="{0908D3C1-F006-E7EE-7498-A3DEC71F24BF}"/>
              </a:ext>
            </a:extLst>
          </p:cNvPr>
          <p:cNvPicPr>
            <a:picLocks noChangeAspect="1"/>
          </p:cNvPicPr>
          <p:nvPr/>
        </p:nvPicPr>
        <p:blipFill>
          <a:blip r:embed="rId3"/>
          <a:stretch>
            <a:fillRect/>
          </a:stretch>
        </p:blipFill>
        <p:spPr>
          <a:xfrm>
            <a:off x="8613618" y="2018581"/>
            <a:ext cx="3181324" cy="3203316"/>
          </a:xfrm>
          <a:prstGeom prst="rect">
            <a:avLst/>
          </a:prstGeom>
        </p:spPr>
      </p:pic>
    </p:spTree>
    <p:extLst>
      <p:ext uri="{BB962C8B-B14F-4D97-AF65-F5344CB8AC3E}">
        <p14:creationId xmlns:p14="http://schemas.microsoft.com/office/powerpoint/2010/main" val="2680605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8DB5C-2748-BC4D-8758-3FD89D6DCA7D}"/>
              </a:ext>
            </a:extLst>
          </p:cNvPr>
          <p:cNvSpPr>
            <a:spLocks noGrp="1"/>
          </p:cNvSpPr>
          <p:nvPr>
            <p:ph type="title"/>
          </p:nvPr>
        </p:nvSpPr>
        <p:spPr>
          <a:xfrm>
            <a:off x="838200" y="832261"/>
            <a:ext cx="10515600" cy="1325563"/>
          </a:xfrm>
        </p:spPr>
        <p:txBody>
          <a:bodyPr>
            <a:normAutofit/>
          </a:bodyPr>
          <a:lstStyle/>
          <a:p>
            <a:r>
              <a:rPr lang="en-US" sz="4000" b="1">
                <a:solidFill>
                  <a:srgbClr val="000F9F"/>
                </a:solidFill>
                <a:latin typeface="Cambria"/>
                <a:ea typeface="Cambria"/>
              </a:rPr>
              <a:t>CEJA: A Collaborative Effort</a:t>
            </a:r>
            <a:endParaRPr lang="en-US" sz="4000" b="1">
              <a:solidFill>
                <a:srgbClr val="000F9F"/>
              </a:solidFill>
              <a:latin typeface="Cambria" panose="02040503050406030204" pitchFamily="18" charset="0"/>
              <a:ea typeface="Cambria"/>
            </a:endParaRPr>
          </a:p>
        </p:txBody>
      </p:sp>
      <p:sp>
        <p:nvSpPr>
          <p:cNvPr id="3" name="Content Placeholder 2">
            <a:extLst>
              <a:ext uri="{FF2B5EF4-FFF2-40B4-BE49-F238E27FC236}">
                <a16:creationId xmlns:a16="http://schemas.microsoft.com/office/drawing/2014/main" id="{B4703C54-A043-D04B-BD92-CE07EB092988}"/>
              </a:ext>
            </a:extLst>
          </p:cNvPr>
          <p:cNvSpPr>
            <a:spLocks noGrp="1"/>
          </p:cNvSpPr>
          <p:nvPr>
            <p:ph idx="1"/>
          </p:nvPr>
        </p:nvSpPr>
        <p:spPr>
          <a:xfrm>
            <a:off x="838200" y="2150614"/>
            <a:ext cx="10515600" cy="4351338"/>
          </a:xfrm>
        </p:spPr>
        <p:txBody>
          <a:bodyPr vert="horz" lIns="91440" tIns="45720" rIns="91440" bIns="45720" rtlCol="0" anchor="t">
            <a:normAutofit/>
          </a:bodyPr>
          <a:lstStyle/>
          <a:p>
            <a:pPr marL="342900" indent="-342900"/>
            <a:r>
              <a:rPr lang="en-US" sz="2200" b="1" dirty="0">
                <a:solidFill>
                  <a:srgbClr val="00869E"/>
                </a:solidFill>
                <a:latin typeface="Cambria"/>
                <a:ea typeface="+mn-lt"/>
                <a:cs typeface="+mn-lt"/>
              </a:rPr>
              <a:t>The Department of Commerce and Economic Opportunity (DCEO)</a:t>
            </a:r>
            <a:r>
              <a:rPr lang="en-US" sz="2200" dirty="0">
                <a:solidFill>
                  <a:srgbClr val="00869E"/>
                </a:solidFill>
                <a:latin typeface="Cambria"/>
                <a:ea typeface="+mn-lt"/>
                <a:cs typeface="+mn-lt"/>
              </a:rPr>
              <a:t> is charged with administering the workforce and economic development programs outlined in the Climate and Equitable Jobs Act.</a:t>
            </a:r>
            <a:endParaRPr lang="en-US" sz="2200">
              <a:solidFill>
                <a:srgbClr val="00869E"/>
              </a:solidFill>
              <a:latin typeface="Cambria"/>
              <a:ea typeface="Calibri"/>
              <a:cs typeface="Calibri"/>
            </a:endParaRPr>
          </a:p>
          <a:p>
            <a:pPr marL="342900" indent="-342900"/>
            <a:r>
              <a:rPr lang="en-US" sz="2200" b="1" dirty="0">
                <a:solidFill>
                  <a:srgbClr val="00869E"/>
                </a:solidFill>
                <a:latin typeface="Cambria"/>
                <a:ea typeface="Calibri"/>
                <a:cs typeface="Calibri"/>
              </a:rPr>
              <a:t>The Illinois Power Agency (IPA)</a:t>
            </a:r>
            <a:r>
              <a:rPr lang="en-US" sz="2200" dirty="0">
                <a:solidFill>
                  <a:srgbClr val="00869E"/>
                </a:solidFill>
                <a:latin typeface="Cambria"/>
                <a:ea typeface="Calibri"/>
                <a:cs typeface="Calibri"/>
              </a:rPr>
              <a:t> is charged with implementing the Equity Accountability System which includes establishing an Energy Workforce Equity Portal to connect Equity Eligible Persons and clean energy companies, as well as ensuring the Minimum Equity Standard (MES) is met by companies participating in IPA programs and procurements.</a:t>
            </a:r>
          </a:p>
          <a:p>
            <a:pPr marL="342900" indent="-342900"/>
            <a:r>
              <a:rPr lang="en-US" sz="2200" b="1" dirty="0">
                <a:solidFill>
                  <a:srgbClr val="00869E"/>
                </a:solidFill>
                <a:latin typeface="Cambria"/>
                <a:ea typeface="Calibri"/>
                <a:cs typeface="Calibri"/>
              </a:rPr>
              <a:t>CEJA and FEJA Grantees</a:t>
            </a:r>
            <a:r>
              <a:rPr lang="en-US" sz="2200" dirty="0">
                <a:solidFill>
                  <a:srgbClr val="00869E"/>
                </a:solidFill>
                <a:latin typeface="Cambria"/>
                <a:ea typeface="Calibri"/>
                <a:cs typeface="Calibri"/>
              </a:rPr>
              <a:t> are instrumental in prioritizing Illinoisans who have historically faced economic barriers and environmental damage, with the goal of bolstering a diverse workforce in the clean energy industry.</a:t>
            </a:r>
          </a:p>
          <a:p>
            <a:pPr marL="0" indent="0">
              <a:buNone/>
            </a:pPr>
            <a:endParaRPr lang="en-US" sz="2000">
              <a:solidFill>
                <a:srgbClr val="000F9F"/>
              </a:solidFill>
              <a:latin typeface="Cambria"/>
              <a:ea typeface="Cambria"/>
            </a:endParaRPr>
          </a:p>
        </p:txBody>
      </p:sp>
      <p:pic>
        <p:nvPicPr>
          <p:cNvPr id="7" name="Picture 6">
            <a:extLst>
              <a:ext uri="{FF2B5EF4-FFF2-40B4-BE49-F238E27FC236}">
                <a16:creationId xmlns:a16="http://schemas.microsoft.com/office/drawing/2014/main" id="{451ECDA5-1536-AF4E-A93C-982E397ECC19}"/>
              </a:ext>
            </a:extLst>
          </p:cNvPr>
          <p:cNvPicPr>
            <a:picLocks noChangeAspect="1"/>
          </p:cNvPicPr>
          <p:nvPr/>
        </p:nvPicPr>
        <p:blipFill>
          <a:blip r:embed="rId2"/>
          <a:stretch>
            <a:fillRect/>
          </a:stretch>
        </p:blipFill>
        <p:spPr>
          <a:xfrm>
            <a:off x="838199" y="250548"/>
            <a:ext cx="10692331" cy="912330"/>
          </a:xfrm>
          <a:prstGeom prst="rect">
            <a:avLst/>
          </a:prstGeom>
        </p:spPr>
      </p:pic>
      <p:sp>
        <p:nvSpPr>
          <p:cNvPr id="5" name="Slide Number Placeholder 4">
            <a:extLst>
              <a:ext uri="{FF2B5EF4-FFF2-40B4-BE49-F238E27FC236}">
                <a16:creationId xmlns:a16="http://schemas.microsoft.com/office/drawing/2014/main" id="{0FC84C49-9CB1-4643-AB7A-FFA80A0BC88B}"/>
              </a:ext>
            </a:extLst>
          </p:cNvPr>
          <p:cNvSpPr>
            <a:spLocks noGrp="1"/>
          </p:cNvSpPr>
          <p:nvPr>
            <p:ph type="sldNum" sz="quarter" idx="12"/>
          </p:nvPr>
        </p:nvSpPr>
        <p:spPr/>
        <p:txBody>
          <a:bodyPr/>
          <a:lstStyle/>
          <a:p>
            <a:fld id="{88F567A2-FD9E-644E-A981-4FDBB6C4D4B7}" type="slidenum">
              <a:rPr lang="en-US" smtClean="0"/>
              <a:t>4</a:t>
            </a:fld>
            <a:endParaRPr lang="en-US"/>
          </a:p>
        </p:txBody>
      </p:sp>
    </p:spTree>
    <p:extLst>
      <p:ext uri="{BB962C8B-B14F-4D97-AF65-F5344CB8AC3E}">
        <p14:creationId xmlns:p14="http://schemas.microsoft.com/office/powerpoint/2010/main" val="1512153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8DB5C-2748-BC4D-8758-3FD89D6DCA7D}"/>
              </a:ext>
            </a:extLst>
          </p:cNvPr>
          <p:cNvSpPr>
            <a:spLocks noGrp="1"/>
          </p:cNvSpPr>
          <p:nvPr>
            <p:ph type="title"/>
          </p:nvPr>
        </p:nvSpPr>
        <p:spPr>
          <a:xfrm>
            <a:off x="838200" y="832261"/>
            <a:ext cx="10515600" cy="1325563"/>
          </a:xfrm>
        </p:spPr>
        <p:txBody>
          <a:bodyPr>
            <a:normAutofit/>
          </a:bodyPr>
          <a:lstStyle/>
          <a:p>
            <a:r>
              <a:rPr lang="en-US" sz="4000" b="1">
                <a:solidFill>
                  <a:srgbClr val="000F9F"/>
                </a:solidFill>
                <a:latin typeface="Cambria"/>
                <a:ea typeface="Cambria"/>
              </a:rPr>
              <a:t>Definitions Overview</a:t>
            </a:r>
            <a:endParaRPr lang="en-US"/>
          </a:p>
        </p:txBody>
      </p:sp>
      <p:sp>
        <p:nvSpPr>
          <p:cNvPr id="3" name="Content Placeholder 2">
            <a:extLst>
              <a:ext uri="{FF2B5EF4-FFF2-40B4-BE49-F238E27FC236}">
                <a16:creationId xmlns:a16="http://schemas.microsoft.com/office/drawing/2014/main" id="{B4703C54-A043-D04B-BD92-CE07EB092988}"/>
              </a:ext>
            </a:extLst>
          </p:cNvPr>
          <p:cNvSpPr>
            <a:spLocks noGrp="1"/>
          </p:cNvSpPr>
          <p:nvPr>
            <p:ph idx="1"/>
          </p:nvPr>
        </p:nvSpPr>
        <p:spPr>
          <a:xfrm>
            <a:off x="838200" y="2150614"/>
            <a:ext cx="10515600" cy="4351338"/>
          </a:xfrm>
        </p:spPr>
        <p:txBody>
          <a:bodyPr vert="horz" lIns="91440" tIns="45720" rIns="91440" bIns="45720" rtlCol="0" anchor="t">
            <a:normAutofit lnSpcReduction="10000"/>
          </a:bodyPr>
          <a:lstStyle/>
          <a:p>
            <a:pPr marL="0" indent="0">
              <a:buNone/>
            </a:pPr>
            <a:r>
              <a:rPr lang="en-US" sz="2400" b="1">
                <a:solidFill>
                  <a:srgbClr val="00869E"/>
                </a:solidFill>
                <a:latin typeface="Cambria"/>
                <a:ea typeface="Cambria"/>
              </a:rPr>
              <a:t>Equity Eligible Person (EEP): </a:t>
            </a:r>
            <a:r>
              <a:rPr lang="en-US" sz="2400">
                <a:solidFill>
                  <a:srgbClr val="00869E"/>
                </a:solidFill>
                <a:latin typeface="Cambria"/>
                <a:ea typeface="+mn-lt"/>
                <a:cs typeface="+mn-lt"/>
              </a:rPr>
              <a:t>The Illinois Power Agency Act (20 ILCS 3855/1-10) defines Equity Eligible Persons as “persons who would most benefit from equitable investments by the State designed to combat discrimination" and further specifies that four criteria will be used to determine EEP eligibility: </a:t>
            </a:r>
            <a:endParaRPr lang="en-US" sz="2400">
              <a:solidFill>
                <a:srgbClr val="00869E"/>
              </a:solidFill>
              <a:latin typeface="Cambria"/>
              <a:ea typeface="Cambria"/>
            </a:endParaRPr>
          </a:p>
          <a:p>
            <a:pPr marL="457200" indent="-457200">
              <a:buAutoNum type="arabicPeriod"/>
            </a:pPr>
            <a:r>
              <a:rPr lang="en-US" sz="2400">
                <a:solidFill>
                  <a:srgbClr val="00869E"/>
                </a:solidFill>
                <a:latin typeface="Cambria"/>
                <a:ea typeface="Calibri"/>
                <a:cs typeface="Calibri"/>
              </a:rPr>
              <a:t>Persons who graduate from or are current or former participants in qualifying CEJA or FEJA grantee workforce training programs*</a:t>
            </a:r>
          </a:p>
          <a:p>
            <a:pPr marL="457200" indent="-457200">
              <a:buAutoNum type="arabicPeriod"/>
            </a:pPr>
            <a:r>
              <a:rPr lang="en-US" sz="2400">
                <a:solidFill>
                  <a:srgbClr val="00869E"/>
                </a:solidFill>
                <a:latin typeface="Cambria"/>
                <a:ea typeface="Calibri"/>
                <a:cs typeface="Calibri"/>
              </a:rPr>
              <a:t>Persons who are graduates of or current enrolled in the foster care system</a:t>
            </a:r>
          </a:p>
          <a:p>
            <a:pPr marL="457200" indent="-457200">
              <a:buAutoNum type="arabicPeriod"/>
            </a:pPr>
            <a:r>
              <a:rPr lang="en-US" sz="2400">
                <a:solidFill>
                  <a:srgbClr val="00869E"/>
                </a:solidFill>
                <a:latin typeface="Cambria"/>
                <a:ea typeface="Calibri"/>
                <a:cs typeface="Calibri"/>
              </a:rPr>
              <a:t>Persons who were formerly incarcerated</a:t>
            </a:r>
          </a:p>
          <a:p>
            <a:pPr marL="457200" indent="-457200">
              <a:buAutoNum type="arabicPeriod"/>
            </a:pPr>
            <a:r>
              <a:rPr lang="en-US" sz="2400">
                <a:solidFill>
                  <a:srgbClr val="00869E"/>
                </a:solidFill>
                <a:latin typeface="Cambria"/>
                <a:ea typeface="Calibri"/>
                <a:cs typeface="Calibri"/>
              </a:rPr>
              <a:t>Persons whose primary residence is in an equity investment eligible community (EIEC)</a:t>
            </a:r>
          </a:p>
          <a:p>
            <a:pPr marL="0" indent="0">
              <a:buNone/>
            </a:pPr>
            <a:endParaRPr lang="en-US" sz="2400">
              <a:solidFill>
                <a:srgbClr val="00869E"/>
              </a:solidFill>
              <a:latin typeface="Calibri"/>
              <a:ea typeface="Calibri"/>
              <a:cs typeface="Calibri"/>
            </a:endParaRPr>
          </a:p>
          <a:p>
            <a:pPr marL="0" indent="0">
              <a:buNone/>
            </a:pPr>
            <a:r>
              <a:rPr lang="en-US" sz="1800">
                <a:solidFill>
                  <a:srgbClr val="00869E"/>
                </a:solidFill>
                <a:latin typeface="Cambria"/>
                <a:ea typeface="Calibri"/>
                <a:cs typeface="Calibri"/>
              </a:rPr>
              <a:t>*qualifying programs described in detail on next slide</a:t>
            </a:r>
          </a:p>
          <a:p>
            <a:pPr marL="0" indent="0">
              <a:buNone/>
            </a:pPr>
            <a:endParaRPr lang="en-US" sz="2400">
              <a:solidFill>
                <a:srgbClr val="00869E"/>
              </a:solidFill>
              <a:latin typeface="Calibri"/>
              <a:ea typeface="Calibri"/>
              <a:cs typeface="Calibri"/>
            </a:endParaRPr>
          </a:p>
          <a:p>
            <a:pPr marL="457200" indent="-457200"/>
            <a:endParaRPr lang="en-US" sz="2400">
              <a:solidFill>
                <a:srgbClr val="00869E"/>
              </a:solidFill>
              <a:latin typeface="Cambria" panose="02040503050406030204" pitchFamily="18" charset="0"/>
              <a:ea typeface="Cambria" panose="02040503050406030204" pitchFamily="18" charset="0"/>
            </a:endParaRPr>
          </a:p>
          <a:p>
            <a:pPr marL="0" indent="0">
              <a:buNone/>
            </a:pPr>
            <a:endParaRPr lang="en-US" sz="2400" b="1">
              <a:solidFill>
                <a:srgbClr val="00869E"/>
              </a:solidFill>
              <a:latin typeface="Cambria"/>
              <a:ea typeface="Cambria"/>
            </a:endParaRPr>
          </a:p>
          <a:p>
            <a:pPr marL="457200" indent="-457200"/>
            <a:endParaRPr lang="en-US" sz="2400" b="1">
              <a:solidFill>
                <a:srgbClr val="00869E"/>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451ECDA5-1536-AF4E-A93C-982E397ECC19}"/>
              </a:ext>
            </a:extLst>
          </p:cNvPr>
          <p:cNvPicPr>
            <a:picLocks noChangeAspect="1"/>
          </p:cNvPicPr>
          <p:nvPr/>
        </p:nvPicPr>
        <p:blipFill>
          <a:blip r:embed="rId2"/>
          <a:stretch>
            <a:fillRect/>
          </a:stretch>
        </p:blipFill>
        <p:spPr>
          <a:xfrm>
            <a:off x="838199" y="250548"/>
            <a:ext cx="10692331" cy="912330"/>
          </a:xfrm>
          <a:prstGeom prst="rect">
            <a:avLst/>
          </a:prstGeom>
        </p:spPr>
      </p:pic>
      <p:sp>
        <p:nvSpPr>
          <p:cNvPr id="5" name="Slide Number Placeholder 4">
            <a:extLst>
              <a:ext uri="{FF2B5EF4-FFF2-40B4-BE49-F238E27FC236}">
                <a16:creationId xmlns:a16="http://schemas.microsoft.com/office/drawing/2014/main" id="{99552399-8DA0-9D48-86EA-F411FB3013F2}"/>
              </a:ext>
            </a:extLst>
          </p:cNvPr>
          <p:cNvSpPr>
            <a:spLocks noGrp="1"/>
          </p:cNvSpPr>
          <p:nvPr>
            <p:ph type="sldNum" sz="quarter" idx="12"/>
          </p:nvPr>
        </p:nvSpPr>
        <p:spPr/>
        <p:txBody>
          <a:bodyPr/>
          <a:lstStyle/>
          <a:p>
            <a:fld id="{88F567A2-FD9E-644E-A981-4FDBB6C4D4B7}" type="slidenum">
              <a:rPr lang="en-US" smtClean="0"/>
              <a:t>5</a:t>
            </a:fld>
            <a:endParaRPr lang="en-US"/>
          </a:p>
        </p:txBody>
      </p:sp>
    </p:spTree>
    <p:extLst>
      <p:ext uri="{BB962C8B-B14F-4D97-AF65-F5344CB8AC3E}">
        <p14:creationId xmlns:p14="http://schemas.microsoft.com/office/powerpoint/2010/main" val="1179970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8DB5C-2748-BC4D-8758-3FD89D6DCA7D}"/>
              </a:ext>
            </a:extLst>
          </p:cNvPr>
          <p:cNvSpPr>
            <a:spLocks noGrp="1"/>
          </p:cNvSpPr>
          <p:nvPr>
            <p:ph type="title"/>
          </p:nvPr>
        </p:nvSpPr>
        <p:spPr>
          <a:xfrm>
            <a:off x="838200" y="832261"/>
            <a:ext cx="10515600" cy="1325563"/>
          </a:xfrm>
        </p:spPr>
        <p:txBody>
          <a:bodyPr>
            <a:normAutofit/>
          </a:bodyPr>
          <a:lstStyle/>
          <a:p>
            <a:r>
              <a:rPr lang="en-US" sz="4000" b="1">
                <a:solidFill>
                  <a:srgbClr val="000F9F"/>
                </a:solidFill>
                <a:latin typeface="Cambria"/>
                <a:ea typeface="Cambria"/>
              </a:rPr>
              <a:t>Definitions Overview</a:t>
            </a:r>
            <a:endParaRPr lang="en-US"/>
          </a:p>
        </p:txBody>
      </p:sp>
      <p:sp>
        <p:nvSpPr>
          <p:cNvPr id="3" name="Content Placeholder 2">
            <a:extLst>
              <a:ext uri="{FF2B5EF4-FFF2-40B4-BE49-F238E27FC236}">
                <a16:creationId xmlns:a16="http://schemas.microsoft.com/office/drawing/2014/main" id="{B4703C54-A043-D04B-BD92-CE07EB092988}"/>
              </a:ext>
            </a:extLst>
          </p:cNvPr>
          <p:cNvSpPr>
            <a:spLocks noGrp="1"/>
          </p:cNvSpPr>
          <p:nvPr>
            <p:ph idx="1"/>
          </p:nvPr>
        </p:nvSpPr>
        <p:spPr>
          <a:xfrm>
            <a:off x="838200" y="1883914"/>
            <a:ext cx="10515600" cy="4351338"/>
          </a:xfrm>
        </p:spPr>
        <p:txBody>
          <a:bodyPr vert="horz" lIns="91440" tIns="45720" rIns="91440" bIns="45720" rtlCol="0" anchor="t">
            <a:normAutofit/>
          </a:bodyPr>
          <a:lstStyle/>
          <a:p>
            <a:pPr marL="0" indent="0">
              <a:buNone/>
            </a:pPr>
            <a:r>
              <a:rPr lang="en-US" sz="2400" b="1">
                <a:solidFill>
                  <a:srgbClr val="00869E"/>
                </a:solidFill>
                <a:latin typeface="Cambria"/>
                <a:ea typeface="Cambria"/>
              </a:rPr>
              <a:t>Qualifying CEJA or FEJA grantee workforce training programs:</a:t>
            </a:r>
            <a:r>
              <a:rPr lang="en-US" sz="2400">
                <a:solidFill>
                  <a:srgbClr val="00869E"/>
                </a:solidFill>
                <a:latin typeface="Cambria"/>
                <a:ea typeface="Cambria"/>
              </a:rPr>
              <a:t> </a:t>
            </a:r>
            <a:endParaRPr lang="en-US" sz="2400">
              <a:solidFill>
                <a:srgbClr val="000000"/>
              </a:solidFill>
              <a:latin typeface="Cambria"/>
              <a:ea typeface="Cambria"/>
              <a:cs typeface="Calibri"/>
            </a:endParaRPr>
          </a:p>
          <a:p>
            <a:r>
              <a:rPr lang="en-US" sz="2400">
                <a:solidFill>
                  <a:srgbClr val="00869E"/>
                </a:solidFill>
                <a:latin typeface="Cambria"/>
                <a:ea typeface="Calibri"/>
                <a:cs typeface="Calibri"/>
              </a:rPr>
              <a:t>CEJA:</a:t>
            </a:r>
            <a:endParaRPr lang="en-US" sz="2400">
              <a:solidFill>
                <a:srgbClr val="000000"/>
              </a:solidFill>
              <a:latin typeface="Cambria"/>
              <a:ea typeface="Calibri"/>
              <a:cs typeface="Calibri"/>
            </a:endParaRPr>
          </a:p>
          <a:p>
            <a:pPr lvl="1"/>
            <a:r>
              <a:rPr lang="en-US" sz="2000">
                <a:solidFill>
                  <a:srgbClr val="00869E"/>
                </a:solidFill>
                <a:latin typeface="Cambria"/>
                <a:ea typeface="Calibri"/>
                <a:cs typeface="Calibri"/>
              </a:rPr>
              <a:t>Clean Jobs Workforce Network Program</a:t>
            </a:r>
            <a:endParaRPr lang="en-US" sz="2000">
              <a:solidFill>
                <a:srgbClr val="000000"/>
              </a:solidFill>
              <a:latin typeface="Cambria"/>
              <a:ea typeface="Calibri"/>
              <a:cs typeface="Calibri"/>
            </a:endParaRPr>
          </a:p>
          <a:p>
            <a:pPr lvl="1"/>
            <a:r>
              <a:rPr lang="en-US" sz="2000">
                <a:solidFill>
                  <a:srgbClr val="00869E"/>
                </a:solidFill>
                <a:latin typeface="Cambria"/>
                <a:ea typeface="Calibri"/>
                <a:cs typeface="Calibri"/>
              </a:rPr>
              <a:t>Clean Energy Contractor Incubator Program</a:t>
            </a:r>
          </a:p>
          <a:p>
            <a:pPr lvl="1"/>
            <a:r>
              <a:rPr lang="en-US" sz="2000">
                <a:solidFill>
                  <a:srgbClr val="00869E"/>
                </a:solidFill>
                <a:latin typeface="Cambria"/>
                <a:ea typeface="Calibri"/>
                <a:cs typeface="Calibri"/>
              </a:rPr>
              <a:t>Illinois Climate Works Pre-apprenticeship Program</a:t>
            </a:r>
            <a:endParaRPr lang="en-US" sz="2000">
              <a:solidFill>
                <a:srgbClr val="000000"/>
              </a:solidFill>
              <a:latin typeface="Cambria"/>
              <a:ea typeface="Calibri"/>
              <a:cs typeface="Calibri"/>
            </a:endParaRPr>
          </a:p>
          <a:p>
            <a:pPr lvl="1"/>
            <a:r>
              <a:rPr lang="en-US" sz="2000">
                <a:solidFill>
                  <a:srgbClr val="00869E"/>
                </a:solidFill>
                <a:latin typeface="Cambria"/>
                <a:ea typeface="Calibri"/>
                <a:cs typeface="Calibri"/>
              </a:rPr>
              <a:t>Returning Residents Clean Jobs Training Program</a:t>
            </a:r>
          </a:p>
          <a:p>
            <a:pPr lvl="1"/>
            <a:r>
              <a:rPr lang="en-US" sz="2000">
                <a:solidFill>
                  <a:srgbClr val="00869E"/>
                </a:solidFill>
                <a:latin typeface="Cambria"/>
                <a:ea typeface="Calibri"/>
                <a:cs typeface="Calibri"/>
              </a:rPr>
              <a:t>Clean Energy Primes Contractor Accelerator Program</a:t>
            </a:r>
            <a:endParaRPr lang="en-US" sz="2000">
              <a:solidFill>
                <a:srgbClr val="000000"/>
              </a:solidFill>
              <a:latin typeface="Cambria"/>
              <a:ea typeface="Calibri"/>
              <a:cs typeface="Calibri"/>
            </a:endParaRPr>
          </a:p>
          <a:p>
            <a:r>
              <a:rPr lang="en-US" sz="2400">
                <a:solidFill>
                  <a:srgbClr val="00869E"/>
                </a:solidFill>
                <a:latin typeface="Cambria"/>
                <a:ea typeface="Calibri"/>
                <a:cs typeface="Calibri"/>
              </a:rPr>
              <a:t>FEJA:</a:t>
            </a:r>
            <a:endParaRPr lang="en-US" sz="2400">
              <a:solidFill>
                <a:srgbClr val="000000"/>
              </a:solidFill>
              <a:latin typeface="Cambria"/>
              <a:ea typeface="Calibri"/>
              <a:cs typeface="Calibri"/>
            </a:endParaRPr>
          </a:p>
          <a:p>
            <a:pPr lvl="1"/>
            <a:r>
              <a:rPr lang="en-US" sz="2000">
                <a:solidFill>
                  <a:srgbClr val="00869E"/>
                </a:solidFill>
                <a:latin typeface="Cambria"/>
                <a:ea typeface="Calibri"/>
                <a:cs typeface="Calibri"/>
              </a:rPr>
              <a:t>Solar training pipeline and multi-cultural jobs program (created in paragraphs (a)(1) and (a)(3) of Section 16-108.21 of the Public Utilities Act)</a:t>
            </a:r>
            <a:endParaRPr lang="en-US" sz="2000">
              <a:solidFill>
                <a:srgbClr val="000000"/>
              </a:solidFill>
              <a:latin typeface="Cambria"/>
              <a:ea typeface="Calibri"/>
              <a:cs typeface="Calibri"/>
            </a:endParaRPr>
          </a:p>
          <a:p>
            <a:pPr marL="0" indent="0">
              <a:buNone/>
            </a:pPr>
            <a:endParaRPr lang="en-US" sz="2400">
              <a:solidFill>
                <a:srgbClr val="00869E"/>
              </a:solidFill>
              <a:latin typeface="Calibri"/>
              <a:ea typeface="Cambria"/>
              <a:cs typeface="Calibri"/>
            </a:endParaRPr>
          </a:p>
          <a:p>
            <a:pPr marL="0" indent="0">
              <a:buNone/>
            </a:pPr>
            <a:endParaRPr lang="en-US" sz="2400">
              <a:solidFill>
                <a:srgbClr val="00869E"/>
              </a:solidFill>
              <a:latin typeface="Calibri"/>
              <a:ea typeface="Calibri"/>
              <a:cs typeface="Calibri"/>
            </a:endParaRPr>
          </a:p>
          <a:p>
            <a:pPr marL="0" indent="0">
              <a:buNone/>
            </a:pPr>
            <a:endParaRPr lang="en-US" sz="2400">
              <a:solidFill>
                <a:srgbClr val="00869E"/>
              </a:solidFill>
              <a:latin typeface="Calibri"/>
              <a:ea typeface="Calibri"/>
              <a:cs typeface="Calibri"/>
            </a:endParaRPr>
          </a:p>
          <a:p>
            <a:pPr marL="0" indent="0">
              <a:buNone/>
            </a:pPr>
            <a:endParaRPr lang="en-US" sz="2400">
              <a:solidFill>
                <a:srgbClr val="00869E"/>
              </a:solidFill>
              <a:latin typeface="Calibri"/>
              <a:ea typeface="Calibri"/>
              <a:cs typeface="Calibri"/>
            </a:endParaRPr>
          </a:p>
          <a:p>
            <a:pPr marL="0" indent="0">
              <a:buNone/>
            </a:pPr>
            <a:endParaRPr lang="en-US" sz="2400">
              <a:solidFill>
                <a:srgbClr val="00869E"/>
              </a:solidFill>
              <a:latin typeface="Calibri"/>
              <a:ea typeface="Calibri"/>
              <a:cs typeface="Calibri"/>
            </a:endParaRPr>
          </a:p>
          <a:p>
            <a:pPr marL="0" indent="0">
              <a:buNone/>
            </a:pPr>
            <a:endParaRPr lang="en-US" sz="2400">
              <a:solidFill>
                <a:srgbClr val="00869E"/>
              </a:solidFill>
              <a:latin typeface="Calibri"/>
              <a:ea typeface="Calibri"/>
              <a:cs typeface="Calibri"/>
            </a:endParaRPr>
          </a:p>
          <a:p>
            <a:pPr marL="457200" indent="-457200"/>
            <a:endParaRPr lang="en-US" sz="2400">
              <a:solidFill>
                <a:srgbClr val="00869E"/>
              </a:solidFill>
              <a:latin typeface="Cambria" panose="02040503050406030204" pitchFamily="18" charset="0"/>
              <a:ea typeface="Cambria" panose="02040503050406030204" pitchFamily="18" charset="0"/>
            </a:endParaRPr>
          </a:p>
          <a:p>
            <a:pPr marL="0" indent="0">
              <a:buNone/>
            </a:pPr>
            <a:endParaRPr lang="en-US" sz="2400" b="1">
              <a:solidFill>
                <a:srgbClr val="00869E"/>
              </a:solidFill>
              <a:latin typeface="Cambria" panose="02040503050406030204" pitchFamily="18" charset="0"/>
              <a:ea typeface="Cambria" panose="02040503050406030204" pitchFamily="18" charset="0"/>
            </a:endParaRPr>
          </a:p>
          <a:p>
            <a:pPr marL="457200" indent="-457200"/>
            <a:endParaRPr lang="en-US" sz="2400" b="1">
              <a:solidFill>
                <a:srgbClr val="00869E"/>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451ECDA5-1536-AF4E-A93C-982E397ECC19}"/>
              </a:ext>
            </a:extLst>
          </p:cNvPr>
          <p:cNvPicPr>
            <a:picLocks noChangeAspect="1"/>
          </p:cNvPicPr>
          <p:nvPr/>
        </p:nvPicPr>
        <p:blipFill>
          <a:blip r:embed="rId3"/>
          <a:stretch>
            <a:fillRect/>
          </a:stretch>
        </p:blipFill>
        <p:spPr>
          <a:xfrm>
            <a:off x="838199" y="250548"/>
            <a:ext cx="10692331" cy="912330"/>
          </a:xfrm>
          <a:prstGeom prst="rect">
            <a:avLst/>
          </a:prstGeom>
        </p:spPr>
      </p:pic>
      <p:sp>
        <p:nvSpPr>
          <p:cNvPr id="5" name="Slide Number Placeholder 4">
            <a:extLst>
              <a:ext uri="{FF2B5EF4-FFF2-40B4-BE49-F238E27FC236}">
                <a16:creationId xmlns:a16="http://schemas.microsoft.com/office/drawing/2014/main" id="{99552399-8DA0-9D48-86EA-F411FB3013F2}"/>
              </a:ext>
            </a:extLst>
          </p:cNvPr>
          <p:cNvSpPr>
            <a:spLocks noGrp="1"/>
          </p:cNvSpPr>
          <p:nvPr>
            <p:ph type="sldNum" sz="quarter" idx="12"/>
          </p:nvPr>
        </p:nvSpPr>
        <p:spPr/>
        <p:txBody>
          <a:bodyPr/>
          <a:lstStyle/>
          <a:p>
            <a:fld id="{88F567A2-FD9E-644E-A981-4FDBB6C4D4B7}" type="slidenum">
              <a:rPr lang="en-US" smtClean="0"/>
              <a:t>6</a:t>
            </a:fld>
            <a:endParaRPr lang="en-US"/>
          </a:p>
        </p:txBody>
      </p:sp>
    </p:spTree>
    <p:extLst>
      <p:ext uri="{BB962C8B-B14F-4D97-AF65-F5344CB8AC3E}">
        <p14:creationId xmlns:p14="http://schemas.microsoft.com/office/powerpoint/2010/main" val="4214985635"/>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8DB5C-2748-BC4D-8758-3FD89D6DCA7D}"/>
              </a:ext>
            </a:extLst>
          </p:cNvPr>
          <p:cNvSpPr>
            <a:spLocks noGrp="1"/>
          </p:cNvSpPr>
          <p:nvPr>
            <p:ph type="title"/>
          </p:nvPr>
        </p:nvSpPr>
        <p:spPr>
          <a:xfrm>
            <a:off x="838200" y="832261"/>
            <a:ext cx="10515600" cy="1325563"/>
          </a:xfrm>
        </p:spPr>
        <p:txBody>
          <a:bodyPr>
            <a:normAutofit/>
          </a:bodyPr>
          <a:lstStyle/>
          <a:p>
            <a:r>
              <a:rPr lang="en-US" sz="4000" b="1">
                <a:solidFill>
                  <a:srgbClr val="000F9F"/>
                </a:solidFill>
                <a:latin typeface="Cambria"/>
                <a:ea typeface="Cambria"/>
              </a:rPr>
              <a:t>Definitions Overview</a:t>
            </a:r>
            <a:endParaRPr lang="en-US"/>
          </a:p>
        </p:txBody>
      </p:sp>
      <p:sp>
        <p:nvSpPr>
          <p:cNvPr id="3" name="Content Placeholder 2">
            <a:extLst>
              <a:ext uri="{FF2B5EF4-FFF2-40B4-BE49-F238E27FC236}">
                <a16:creationId xmlns:a16="http://schemas.microsoft.com/office/drawing/2014/main" id="{B4703C54-A043-D04B-BD92-CE07EB092988}"/>
              </a:ext>
            </a:extLst>
          </p:cNvPr>
          <p:cNvSpPr>
            <a:spLocks noGrp="1"/>
          </p:cNvSpPr>
          <p:nvPr>
            <p:ph idx="1"/>
          </p:nvPr>
        </p:nvSpPr>
        <p:spPr>
          <a:xfrm>
            <a:off x="838200" y="1933182"/>
            <a:ext cx="6693505" cy="4097660"/>
          </a:xfrm>
        </p:spPr>
        <p:txBody>
          <a:bodyPr vert="horz" lIns="91440" tIns="45720" rIns="91440" bIns="45720" rtlCol="0" anchor="t">
            <a:normAutofit lnSpcReduction="10000"/>
          </a:bodyPr>
          <a:lstStyle/>
          <a:p>
            <a:pPr marL="0" indent="0">
              <a:buNone/>
            </a:pPr>
            <a:r>
              <a:rPr lang="en-US" sz="2400" b="1">
                <a:solidFill>
                  <a:srgbClr val="00869E"/>
                </a:solidFill>
                <a:latin typeface="Cambria"/>
                <a:ea typeface="Cambria"/>
              </a:rPr>
              <a:t>Equity Eligible Contractor (EEC):</a:t>
            </a:r>
            <a:r>
              <a:rPr lang="en-US" sz="2400">
                <a:solidFill>
                  <a:srgbClr val="00869E"/>
                </a:solidFill>
                <a:latin typeface="Cambria"/>
                <a:ea typeface="Cambria"/>
              </a:rPr>
              <a:t> </a:t>
            </a:r>
            <a:r>
              <a:rPr lang="en-US" sz="2400">
                <a:solidFill>
                  <a:srgbClr val="00869E"/>
                </a:solidFill>
                <a:latin typeface="Cambria"/>
                <a:ea typeface="+mn-lt"/>
                <a:cs typeface="+mn-lt"/>
              </a:rPr>
              <a:t>The IPA Act defines an Equity Eligible Contractor as “a business that is majority-owned by eligible persons, or a nonprofit or cooperative that is majority-governed by eligible persons or is a natural person that is an eligible person offering personal services as an independent contractor.”</a:t>
            </a:r>
            <a:endParaRPr lang="en-US" sz="2400">
              <a:latin typeface="Cambria"/>
              <a:ea typeface="Cambria"/>
            </a:endParaRPr>
          </a:p>
          <a:p>
            <a:pPr marL="0" indent="0">
              <a:buNone/>
            </a:pPr>
            <a:r>
              <a:rPr lang="en-US" sz="2400" b="1">
                <a:solidFill>
                  <a:srgbClr val="00869E"/>
                </a:solidFill>
                <a:latin typeface="Cambria"/>
                <a:ea typeface="Cambria"/>
                <a:cs typeface="Calibri"/>
              </a:rPr>
              <a:t>Minimum Equity Standard (MES):</a:t>
            </a:r>
            <a:r>
              <a:rPr lang="en-US" sz="2400">
                <a:solidFill>
                  <a:srgbClr val="00869E"/>
                </a:solidFill>
                <a:latin typeface="Cambria"/>
                <a:ea typeface="Cambria"/>
                <a:cs typeface="Calibri"/>
              </a:rPr>
              <a:t> The minimum percentage of EEPs within the total workforce of an entity seeking to participate in IPA's Illinois Shines program or a competitive procurement For the delivery year of 2025-2026, the MES is 14%.</a:t>
            </a:r>
            <a:endParaRPr lang="en-US" sz="2400"/>
          </a:p>
          <a:p>
            <a:pPr marL="0" indent="0">
              <a:buNone/>
            </a:pPr>
            <a:endParaRPr lang="en-US" sz="2400">
              <a:solidFill>
                <a:srgbClr val="00869E"/>
              </a:solidFill>
              <a:latin typeface="Calibri"/>
              <a:ea typeface="Calibri"/>
              <a:cs typeface="Calibri"/>
            </a:endParaRPr>
          </a:p>
          <a:p>
            <a:pPr marL="0" indent="0">
              <a:buNone/>
            </a:pPr>
            <a:endParaRPr lang="en-US" sz="2400">
              <a:solidFill>
                <a:srgbClr val="00869E"/>
              </a:solidFill>
              <a:latin typeface="Calibri"/>
              <a:ea typeface="Calibri"/>
              <a:cs typeface="Calibri"/>
            </a:endParaRPr>
          </a:p>
          <a:p>
            <a:pPr marL="0" indent="0">
              <a:buNone/>
            </a:pPr>
            <a:endParaRPr lang="en-US" sz="2400">
              <a:solidFill>
                <a:srgbClr val="00869E"/>
              </a:solidFill>
              <a:latin typeface="Calibri"/>
              <a:ea typeface="Cambria" panose="02040503050406030204" pitchFamily="18" charset="0"/>
              <a:cs typeface="Calibri"/>
            </a:endParaRPr>
          </a:p>
          <a:p>
            <a:pPr marL="457200" indent="-457200"/>
            <a:endParaRPr lang="en-US" sz="2400">
              <a:solidFill>
                <a:srgbClr val="00869E"/>
              </a:solidFill>
              <a:latin typeface="Cambria" panose="02040503050406030204" pitchFamily="18" charset="0"/>
              <a:ea typeface="Cambria" panose="02040503050406030204" pitchFamily="18" charset="0"/>
            </a:endParaRPr>
          </a:p>
          <a:p>
            <a:pPr marL="0" indent="0">
              <a:buNone/>
            </a:pPr>
            <a:endParaRPr lang="en-US" sz="2400" b="1">
              <a:solidFill>
                <a:srgbClr val="00869E"/>
              </a:solidFill>
              <a:latin typeface="Cambria" panose="02040503050406030204" pitchFamily="18" charset="0"/>
              <a:ea typeface="Cambria" panose="02040503050406030204" pitchFamily="18" charset="0"/>
            </a:endParaRPr>
          </a:p>
          <a:p>
            <a:pPr marL="457200" indent="-457200"/>
            <a:endParaRPr lang="en-US" sz="2400" b="1">
              <a:solidFill>
                <a:srgbClr val="00869E"/>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451ECDA5-1536-AF4E-A93C-982E397ECC19}"/>
              </a:ext>
            </a:extLst>
          </p:cNvPr>
          <p:cNvPicPr>
            <a:picLocks noChangeAspect="1"/>
          </p:cNvPicPr>
          <p:nvPr/>
        </p:nvPicPr>
        <p:blipFill>
          <a:blip r:embed="rId2"/>
          <a:stretch>
            <a:fillRect/>
          </a:stretch>
        </p:blipFill>
        <p:spPr>
          <a:xfrm>
            <a:off x="838199" y="250548"/>
            <a:ext cx="10692331" cy="912330"/>
          </a:xfrm>
          <a:prstGeom prst="rect">
            <a:avLst/>
          </a:prstGeom>
        </p:spPr>
      </p:pic>
      <p:sp>
        <p:nvSpPr>
          <p:cNvPr id="5" name="Slide Number Placeholder 4">
            <a:extLst>
              <a:ext uri="{FF2B5EF4-FFF2-40B4-BE49-F238E27FC236}">
                <a16:creationId xmlns:a16="http://schemas.microsoft.com/office/drawing/2014/main" id="{99552399-8DA0-9D48-86EA-F411FB3013F2}"/>
              </a:ext>
            </a:extLst>
          </p:cNvPr>
          <p:cNvSpPr>
            <a:spLocks noGrp="1"/>
          </p:cNvSpPr>
          <p:nvPr>
            <p:ph type="sldNum" sz="quarter" idx="12"/>
          </p:nvPr>
        </p:nvSpPr>
        <p:spPr/>
        <p:txBody>
          <a:bodyPr/>
          <a:lstStyle/>
          <a:p>
            <a:fld id="{88F567A2-FD9E-644E-A981-4FDBB6C4D4B7}" type="slidenum">
              <a:rPr lang="en-US" dirty="0" smtClean="0"/>
              <a:t>7</a:t>
            </a:fld>
            <a:endParaRPr lang="en-US"/>
          </a:p>
        </p:txBody>
      </p:sp>
      <p:pic>
        <p:nvPicPr>
          <p:cNvPr id="4" name="Picture 3" descr="Windmill and Solar Panels">
            <a:extLst>
              <a:ext uri="{FF2B5EF4-FFF2-40B4-BE49-F238E27FC236}">
                <a16:creationId xmlns:a16="http://schemas.microsoft.com/office/drawing/2014/main" id="{9B19BCAA-8B67-3498-53D9-BBC45A655CB5}"/>
              </a:ext>
            </a:extLst>
          </p:cNvPr>
          <p:cNvPicPr>
            <a:picLocks noChangeAspect="1"/>
          </p:cNvPicPr>
          <p:nvPr/>
        </p:nvPicPr>
        <p:blipFill>
          <a:blip r:embed="rId3"/>
          <a:stretch>
            <a:fillRect/>
          </a:stretch>
        </p:blipFill>
        <p:spPr>
          <a:xfrm>
            <a:off x="7943414" y="3521917"/>
            <a:ext cx="3660059" cy="2509920"/>
          </a:xfrm>
          <a:prstGeom prst="rect">
            <a:avLst/>
          </a:prstGeom>
        </p:spPr>
      </p:pic>
    </p:spTree>
    <p:extLst>
      <p:ext uri="{BB962C8B-B14F-4D97-AF65-F5344CB8AC3E}">
        <p14:creationId xmlns:p14="http://schemas.microsoft.com/office/powerpoint/2010/main" val="2706196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4588E-23DD-0EC0-08C7-6868C73A4D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1835FA-DAF8-3F20-32CE-838E62B5B08A}"/>
              </a:ext>
            </a:extLst>
          </p:cNvPr>
          <p:cNvSpPr>
            <a:spLocks noGrp="1"/>
          </p:cNvSpPr>
          <p:nvPr>
            <p:ph type="title"/>
          </p:nvPr>
        </p:nvSpPr>
        <p:spPr>
          <a:xfrm>
            <a:off x="838200" y="832261"/>
            <a:ext cx="10515600" cy="1325563"/>
          </a:xfrm>
        </p:spPr>
        <p:txBody>
          <a:bodyPr>
            <a:normAutofit/>
          </a:bodyPr>
          <a:lstStyle/>
          <a:p>
            <a:r>
              <a:rPr lang="en-US" sz="4000" b="1">
                <a:solidFill>
                  <a:srgbClr val="000F9F"/>
                </a:solidFill>
                <a:latin typeface="Cambria"/>
                <a:ea typeface="Cambria"/>
              </a:rPr>
              <a:t>The Energy Workforce Equity Portal</a:t>
            </a:r>
          </a:p>
        </p:txBody>
      </p:sp>
      <p:pic>
        <p:nvPicPr>
          <p:cNvPr id="7" name="Picture 6">
            <a:extLst>
              <a:ext uri="{FF2B5EF4-FFF2-40B4-BE49-F238E27FC236}">
                <a16:creationId xmlns:a16="http://schemas.microsoft.com/office/drawing/2014/main" id="{FD2D059B-8B89-7147-9281-C03F083A581A}"/>
              </a:ext>
            </a:extLst>
          </p:cNvPr>
          <p:cNvPicPr>
            <a:picLocks noChangeAspect="1"/>
          </p:cNvPicPr>
          <p:nvPr/>
        </p:nvPicPr>
        <p:blipFill>
          <a:blip r:embed="rId2"/>
          <a:stretch>
            <a:fillRect/>
          </a:stretch>
        </p:blipFill>
        <p:spPr>
          <a:xfrm>
            <a:off x="838199" y="250548"/>
            <a:ext cx="10692331" cy="912330"/>
          </a:xfrm>
          <a:prstGeom prst="rect">
            <a:avLst/>
          </a:prstGeom>
        </p:spPr>
      </p:pic>
      <p:sp>
        <p:nvSpPr>
          <p:cNvPr id="5" name="Slide Number Placeholder 4">
            <a:extLst>
              <a:ext uri="{FF2B5EF4-FFF2-40B4-BE49-F238E27FC236}">
                <a16:creationId xmlns:a16="http://schemas.microsoft.com/office/drawing/2014/main" id="{F31CD536-9FBB-0A9D-75D7-0ECBC75CB6CD}"/>
              </a:ext>
            </a:extLst>
          </p:cNvPr>
          <p:cNvSpPr>
            <a:spLocks noGrp="1"/>
          </p:cNvSpPr>
          <p:nvPr>
            <p:ph type="sldNum" sz="quarter" idx="12"/>
          </p:nvPr>
        </p:nvSpPr>
        <p:spPr/>
        <p:txBody>
          <a:bodyPr/>
          <a:lstStyle/>
          <a:p>
            <a:fld id="{88F567A2-FD9E-644E-A981-4FDBB6C4D4B7}" type="slidenum">
              <a:rPr lang="en-US" smtClean="0"/>
              <a:t>8</a:t>
            </a:fld>
            <a:endParaRPr lang="en-US"/>
          </a:p>
        </p:txBody>
      </p:sp>
      <p:pic>
        <p:nvPicPr>
          <p:cNvPr id="8" name="Content Placeholder 7">
            <a:extLst>
              <a:ext uri="{FF2B5EF4-FFF2-40B4-BE49-F238E27FC236}">
                <a16:creationId xmlns:a16="http://schemas.microsoft.com/office/drawing/2014/main" id="{CF421ADF-0860-47EA-B38F-A525D3E7CEF8}"/>
              </a:ext>
            </a:extLst>
          </p:cNvPr>
          <p:cNvPicPr>
            <a:picLocks noGrp="1" noChangeAspect="1"/>
          </p:cNvPicPr>
          <p:nvPr>
            <p:ph idx="1"/>
          </p:nvPr>
        </p:nvPicPr>
        <p:blipFill>
          <a:blip r:embed="rId3"/>
          <a:stretch>
            <a:fillRect/>
          </a:stretch>
        </p:blipFill>
        <p:spPr>
          <a:xfrm>
            <a:off x="1257086" y="1997982"/>
            <a:ext cx="8970255" cy="4351338"/>
          </a:xfrm>
        </p:spPr>
      </p:pic>
    </p:spTree>
    <p:extLst>
      <p:ext uri="{BB962C8B-B14F-4D97-AF65-F5344CB8AC3E}">
        <p14:creationId xmlns:p14="http://schemas.microsoft.com/office/powerpoint/2010/main" val="11244238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49d9eb7-b7cc-4e27-879b-01b4831586a2" xsi:nil="true"/>
    <lcf76f155ced4ddcb4097134ff3c332f xmlns="07eb0168-e38f-4593-8bb7-e13af032c594">
      <Terms xmlns="http://schemas.microsoft.com/office/infopath/2007/PartnerControls"/>
    </lcf76f155ced4ddcb4097134ff3c332f>
    <Finished xmlns="07eb0168-e38f-4593-8bb7-e13af032c594">2022-08-30T00:00:00+00:00</Finished>
    <legal xmlns="07eb0168-e38f-4593-8bb7-e13af032c594">
      <UserInfo>
        <DisplayName/>
        <AccountId xsi:nil="true"/>
        <AccountType/>
      </UserInfo>
    </legal>
    <TeamStatus xmlns="07eb0168-e38f-4593-8bb7-e13af032c594" xsi:nil="true"/>
    <Goaldatetocompletereview_x003a_ xmlns="07eb0168-e38f-4593-8bb7-e13af032c594" xsi:nil="true"/>
    <Notes_x0020_to_x0020_consider_x0020_before_x0020_reviewing_x003a_ xmlns="07eb0168-e38f-4593-8bb7-e13af032c594" xsi:nil="true"/>
    <_ip_UnifiedCompliancePolicyUIAction xmlns="http://schemas.microsoft.com/sharepoint/v3" xsi:nil="true"/>
    <_ip_UnifiedCompliancePolicyProperties xmlns="http://schemas.microsoft.com/sharepoint/v3" xsi:nil="true"/>
    <Status xmlns="07eb0168-e38f-4593-8bb7-e13af032c594" xsi:nil="true"/>
    <Completed xmlns="07eb0168-e38f-4593-8bb7-e13af032c594">true</Completed>
    <Roll_x002d_Call xmlns="07eb0168-e38f-4593-8bb7-e13af032c594">
      <UserInfo>
        <DisplayName/>
        <AccountId xsi:nil="true"/>
        <AccountType/>
      </UserInfo>
    </Roll_x002d_Call>
    <Notes xmlns="07eb0168-e38f-4593-8bb7-e13af032c594" xsi:nil="true"/>
    <ManagerApproval xmlns="07eb0168-e38f-4593-8bb7-e13af032c594">
      <UserInfo>
        <DisplayName/>
        <AccountId xsi:nil="true"/>
        <AccountType/>
      </UserInfo>
    </ManagerApproval>
    <SharedWithUsers xmlns="449d9eb7-b7cc-4e27-879b-01b4831586a2">
      <UserInfo>
        <DisplayName>Richardson, Whitney</DisplayName>
        <AccountId>575</AccountId>
        <AccountType/>
      </UserInfo>
      <UserInfo>
        <DisplayName>Hamal, Megha</DisplayName>
        <AccountId>15</AccountId>
        <AccountType/>
      </UserInfo>
      <UserInfo>
        <DisplayName>Tartaglia, Tori</DisplayName>
        <AccountId>461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7D9C6DF2CFA2344B8438EA57D1C19B2" ma:contentTypeVersion="39" ma:contentTypeDescription="Create a new document." ma:contentTypeScope="" ma:versionID="9b8b506bb0bc6165507cee47ce824367">
  <xsd:schema xmlns:xsd="http://www.w3.org/2001/XMLSchema" xmlns:xs="http://www.w3.org/2001/XMLSchema" xmlns:p="http://schemas.microsoft.com/office/2006/metadata/properties" xmlns:ns1="http://schemas.microsoft.com/sharepoint/v3" xmlns:ns2="07eb0168-e38f-4593-8bb7-e13af032c594" xmlns:ns3="449d9eb7-b7cc-4e27-879b-01b4831586a2" targetNamespace="http://schemas.microsoft.com/office/2006/metadata/properties" ma:root="true" ma:fieldsID="8c772f19ef8275f3f3d03d0940426945" ns1:_="" ns2:_="" ns3:_="">
    <xsd:import namespace="http://schemas.microsoft.com/sharepoint/v3"/>
    <xsd:import namespace="07eb0168-e38f-4593-8bb7-e13af032c594"/>
    <xsd:import namespace="449d9eb7-b7cc-4e27-879b-01b4831586a2"/>
    <xsd:element name="properties">
      <xsd:complexType>
        <xsd:sequence>
          <xsd:element name="documentManagement">
            <xsd:complexType>
              <xsd:all>
                <xsd:element ref="ns2:Notes_x0020_to_x0020_consider_x0020_before_x0020_reviewing_x003a_" minOccurs="0"/>
                <xsd:element ref="ns2:MediaServiceMetadata" minOccurs="0"/>
                <xsd:element ref="ns2:MediaServiceFastMetadata" minOccurs="0"/>
                <xsd:element ref="ns2:legal" minOccurs="0"/>
                <xsd:element ref="ns3:SharedWithUsers" minOccurs="0"/>
                <xsd:element ref="ns3:SharedWithDetails" minOccurs="0"/>
                <xsd:element ref="ns2:Finished"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DateTaken" minOccurs="0"/>
                <xsd:element ref="ns2:MediaLengthInSeconds" minOccurs="0"/>
                <xsd:element ref="ns2:TeamStatus" minOccurs="0"/>
                <xsd:element ref="ns2:Goaldatetocompletereview_x003a_" minOccurs="0"/>
                <xsd:element ref="ns1:_ip_UnifiedCompliancePolicyProperties" minOccurs="0"/>
                <xsd:element ref="ns1:_ip_UnifiedCompliancePolicyUIAction" minOccurs="0"/>
                <xsd:element ref="ns2:MediaServiceLocation" minOccurs="0"/>
                <xsd:element ref="ns2:Status" minOccurs="0"/>
                <xsd:element ref="ns2:Roll_x002d_Call" minOccurs="0"/>
                <xsd:element ref="ns2:Completed" minOccurs="0"/>
                <xsd:element ref="ns2:Notes" minOccurs="0"/>
                <xsd:element ref="ns2:ManagerApprova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ma:readOnly="false">
      <xsd:simpleType>
        <xsd:restriction base="dms:Note"/>
      </xsd:simpleType>
    </xsd:element>
    <xsd:element name="_ip_UnifiedCompliancePolicyUIAction" ma:index="26"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7eb0168-e38f-4593-8bb7-e13af032c594" elementFormDefault="qualified">
    <xsd:import namespace="http://schemas.microsoft.com/office/2006/documentManagement/types"/>
    <xsd:import namespace="http://schemas.microsoft.com/office/infopath/2007/PartnerControls"/>
    <xsd:element name="Notes_x0020_to_x0020_consider_x0020_before_x0020_reviewing_x003a_" ma:index="1" nillable="true" ma:displayName="Notes to consider before reviewing:" ma:internalName="Notes_x0020_to_x0020_consider_x0020_before_x0020_reviewing_x003a_" ma:readOnly="false">
      <xsd:simpleType>
        <xsd:restriction base="dms:Note">
          <xsd:maxLength value="255"/>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egal" ma:index="10" nillable="true" ma:displayName="legal" ma:format="Dropdown" ma:hidden="true" ma:list="UserInfo" ma:SharePointGroup="0" ma:internalName="legal"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Finished" ma:index="13" nillable="true" ma:displayName="Finished" ma:default="2022-08-30T00:00:00Z" ma:format="DateOnly" ma:hidden="true" ma:internalName="Finished" ma:readOnly="false">
      <xsd:simpleType>
        <xsd:restriction base="dms:DateTime"/>
      </xsd:simpleType>
    </xsd:element>
    <xsd:element name="MediaServiceOCR" ma:index="15" nillable="true" ma:displayName="Extracted Text" ma:hidden="true" ma:internalName="MediaServiceOCR"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4bd80cb-b55d-4a01-be99-577b45a2ddc1"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TeamStatus" ma:index="22" nillable="true" ma:displayName="Currently Assigned for review to:" ma:description="This column specifies who is currently assigned to review of the document. This is helpful for reviewers to know what documents they should look at." ma:format="Dropdown" ma:hidden="true" ma:internalName="TeamStatus" ma:readOnly="false">
      <xsd:simpleType>
        <xsd:union memberTypes="dms:Text">
          <xsd:simpleType>
            <xsd:restriction base="dms:Choice">
              <xsd:enumeration value="Sarah"/>
              <xsd:enumeration value="Rachael"/>
              <xsd:enumeration value="Rachel"/>
              <xsd:enumeration value="Zoe"/>
              <xsd:enumeration value="Sharon"/>
            </xsd:restriction>
          </xsd:simpleType>
        </xsd:union>
      </xsd:simpleType>
    </xsd:element>
    <xsd:element name="Goaldatetocompletereview_x003a_" ma:index="23" nillable="true" ma:displayName="Goal date to complete review:" ma:format="DateOnly" ma:hidden="true" ma:internalName="Goaldatetocompletereview_x003a_" ma:readOnly="false">
      <xsd:simpleType>
        <xsd:restriction base="dms:DateTime"/>
      </xsd:simpleType>
    </xsd:element>
    <xsd:element name="MediaServiceLocation" ma:index="27" nillable="true" ma:displayName="Location" ma:hidden="true" ma:indexed="true" ma:internalName="MediaServiceLocation" ma:readOnly="true">
      <xsd:simpleType>
        <xsd:restriction base="dms:Text"/>
      </xsd:simpleType>
    </xsd:element>
    <xsd:element name="Status" ma:index="28" nillable="true" ma:displayName="Status" ma:format="Dropdown" ma:internalName="Status">
      <xsd:simpleType>
        <xsd:restriction base="dms:Choice">
          <xsd:enumeration value="in-progress"/>
          <xsd:enumeration value="draft"/>
          <xsd:enumeration value="check for final"/>
          <xsd:enumeration value="complete"/>
          <xsd:enumeration value="Sent for Signatures"/>
          <xsd:enumeration value="Need Signature"/>
        </xsd:restriction>
      </xsd:simpleType>
    </xsd:element>
    <xsd:element name="Roll_x002d_Call" ma:index="29" nillable="true" ma:displayName="Roll-Call" ma:description="when done making edits put your name here" ma:format="Dropdown" ma:list="UserInfo" ma:SharePointGroup="0" ma:internalName="Roll_x002d_Call">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mpleted" ma:index="30" nillable="true" ma:displayName="Completed " ma:default="1" ma:format="Dropdown" ma:internalName="Completed">
      <xsd:simpleType>
        <xsd:restriction base="dms:Boolean"/>
      </xsd:simpleType>
    </xsd:element>
    <xsd:element name="Notes" ma:index="31" nillable="true" ma:displayName="Notes" ma:format="Dropdown" ma:internalName="Notes">
      <xsd:simpleType>
        <xsd:restriction base="dms:Note">
          <xsd:maxLength value="255"/>
        </xsd:restriction>
      </xsd:simpleType>
    </xsd:element>
    <xsd:element name="ManagerApproval" ma:index="32" nillable="true" ma:displayName="Manager Approval" ma:description="Please type name of manager who approved the final version of this document" ma:format="Dropdown" ma:list="UserInfo" ma:SharePointGroup="0" ma:internalName="ManagerApproval">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element name="MediaServiceSearchProperties" ma:index="34" nillable="true" ma:displayName="MediaServiceSearchProperties" ma:hidden="true" ma:internalName="MediaServiceSearchProperties" ma:readOnly="true">
      <xsd:simpleType>
        <xsd:restriction base="dms:Note"/>
      </xsd:simpleType>
    </xsd:element>
    <xsd:element name="MediaServiceBillingMetadata" ma:index="3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9d9eb7-b7cc-4e27-879b-01b4831586a2" elementFormDefault="qualified">
    <xsd:import namespace="http://schemas.microsoft.com/office/2006/documentManagement/types"/>
    <xsd:import namespace="http://schemas.microsoft.com/office/infopath/2007/PartnerControls"/>
    <xsd:element name="SharedWithUsers" ma:index="11"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hidden="true" ma:internalName="SharedWithDetails" ma:readOnly="true">
      <xsd:simpleType>
        <xsd:restriction base="dms:Note"/>
      </xsd:simpleType>
    </xsd:element>
    <xsd:element name="TaxCatchAll" ma:index="14" nillable="true" ma:displayName="Taxonomy Catch All Column" ma:hidden="true" ma:list="{d32c7c3e-39b0-4ad2-86af-70b8daaeb2b9}" ma:internalName="TaxCatchAll" ma:readOnly="false" ma:showField="CatchAllData" ma:web="449d9eb7-b7cc-4e27-879b-01b4831586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C4328A-3F1D-44AB-9561-828C82F97E4F}">
  <ds:schemaRefs>
    <ds:schemaRef ds:uri="07eb0168-e38f-4593-8bb7-e13af032c594"/>
    <ds:schemaRef ds:uri="449d9eb7-b7cc-4e27-879b-01b4831586a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EAE947D-95EC-466A-BB43-D4C1B5EC2F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7eb0168-e38f-4593-8bb7-e13af032c594"/>
    <ds:schemaRef ds:uri="449d9eb7-b7cc-4e27-879b-01b4831586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4B9CE28-E3B9-429F-8CB9-2F2B18D6C4E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17</Slides>
  <Notes>5</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Title</vt:lpstr>
      <vt:lpstr>Presentation Roadmap</vt:lpstr>
      <vt:lpstr>Goals of Presentation</vt:lpstr>
      <vt:lpstr>CEJA: Purpose </vt:lpstr>
      <vt:lpstr>CEJA: A Collaborative Effort</vt:lpstr>
      <vt:lpstr>Definitions Overview</vt:lpstr>
      <vt:lpstr>Definitions Overview</vt:lpstr>
      <vt:lpstr>Definitions Overview</vt:lpstr>
      <vt:lpstr>The Energy Workforce Equity Portal</vt:lpstr>
      <vt:lpstr>The Energy Workforce Equity Portal</vt:lpstr>
      <vt:lpstr>Resources for Job Seekers </vt:lpstr>
      <vt:lpstr>EEP Qualification: Documentation Needed</vt:lpstr>
      <vt:lpstr>Resources for Employers </vt:lpstr>
      <vt:lpstr>Resources for Small Businesses or Contractors </vt:lpstr>
      <vt:lpstr>Resources for Job Training Programs  </vt:lpstr>
      <vt:lpstr>Next Steps for Job Training Programs  </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DuPont, Becky</dc:creator>
  <cp:revision>17</cp:revision>
  <cp:lastPrinted>2021-05-13T15:35:14Z</cp:lastPrinted>
  <dcterms:created xsi:type="dcterms:W3CDTF">2021-05-05T14:57:48Z</dcterms:created>
  <dcterms:modified xsi:type="dcterms:W3CDTF">2026-01-16T14:57:47Z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0x010100A7D9C6DF2CFA2344B8438EA57D1C19B2</vt:lpwstr>
  </property>
  <property fmtid="{D5CDD505-2E9C-101B-9397-08002B2CF9AE}" pid="3" name="MediaServiceImageTags">
    <vt:lpwstr/>
  </property>
</Properties>
</file>